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59" r:id="rId4"/>
    <p:sldId id="258"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18"/>
      </p:cViewPr>
      <p:guideLst>
        <p:guide orient="horz" pos="2160"/>
        <p:guide pos="2880"/>
      </p:guideLst>
    </p:cSldViewPr>
  </p:slideViewPr>
  <p:notesTextViewPr>
    <p:cViewPr>
      <p:scale>
        <a:sx n="1" d="1"/>
        <a:sy n="1" d="1"/>
      </p:scale>
      <p:origin x="0" y="0"/>
    </p:cViewPr>
  </p:notesTextViewPr>
  <p:sorterViewPr>
    <p:cViewPr>
      <p:scale>
        <a:sx n="118" d="100"/>
        <a:sy n="118"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0890A9-4FDD-475D-BB21-2DCA7B7F3642}" type="datetimeFigureOut">
              <a:rPr lang="en-US" smtClean="0"/>
              <a:t>12/28/2012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EE8A24-04CB-42E6-9220-1F86F99EBE55}" type="slidenum">
              <a:rPr lang="en-US" smtClean="0"/>
              <a:t>‹#›</a:t>
            </a:fld>
            <a:endParaRPr lang="en-US"/>
          </a:p>
        </p:txBody>
      </p:sp>
    </p:spTree>
    <p:extLst>
      <p:ext uri="{BB962C8B-B14F-4D97-AF65-F5344CB8AC3E}">
        <p14:creationId xmlns:p14="http://schemas.microsoft.com/office/powerpoint/2010/main" val="1927309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 Council,</a:t>
            </a:r>
            <a:r>
              <a:rPr lang="en-US" baseline="0" dirty="0" smtClean="0"/>
              <a:t> the ultimate recognition for any council. Star Council encompasses every aspect of success for the council, the district, the jurisdiction and the Order.</a:t>
            </a:r>
            <a:endParaRPr lang="en-US" dirty="0"/>
          </a:p>
        </p:txBody>
      </p:sp>
      <p:sp>
        <p:nvSpPr>
          <p:cNvPr id="4" name="Slide Number Placeholder 3"/>
          <p:cNvSpPr>
            <a:spLocks noGrp="1"/>
          </p:cNvSpPr>
          <p:nvPr>
            <p:ph type="sldNum" sz="quarter" idx="10"/>
          </p:nvPr>
        </p:nvSpPr>
        <p:spPr/>
        <p:txBody>
          <a:bodyPr/>
          <a:lstStyle/>
          <a:p>
            <a:fld id="{AAEE8A24-04CB-42E6-9220-1F86F99EBE55}" type="slidenum">
              <a:rPr lang="en-US" smtClean="0"/>
              <a:t>1</a:t>
            </a:fld>
            <a:endParaRPr lang="en-US"/>
          </a:p>
        </p:txBody>
      </p:sp>
    </p:spTree>
    <p:extLst>
      <p:ext uri="{BB962C8B-B14F-4D97-AF65-F5344CB8AC3E}">
        <p14:creationId xmlns:p14="http://schemas.microsoft.com/office/powerpoint/2010/main" val="29116429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CBD6E72-9349-45FA-8FD6-9E9B0EF1F0ED}" type="datetimeFigureOut">
              <a:rPr lang="en-US" smtClean="0"/>
              <a:t>12/28/2012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2C3D193-42E9-476F-863F-33E506186CA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CBD6E72-9349-45FA-8FD6-9E9B0EF1F0ED}" type="datetimeFigureOut">
              <a:rPr lang="en-US" smtClean="0"/>
              <a:t>12/28/2012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2C3D193-42E9-476F-863F-33E506186CA1}"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CBD6E72-9349-45FA-8FD6-9E9B0EF1F0ED}" type="datetimeFigureOut">
              <a:rPr lang="en-US" smtClean="0"/>
              <a:t>12/28/2012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2C3D193-42E9-476F-863F-33E506186CA1}"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CBD6E72-9349-45FA-8FD6-9E9B0EF1F0ED}" type="datetimeFigureOut">
              <a:rPr lang="en-US" smtClean="0"/>
              <a:t>12/28/2012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2C3D193-42E9-476F-863F-33E506186CA1}"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CBD6E72-9349-45FA-8FD6-9E9B0EF1F0ED}" type="datetimeFigureOut">
              <a:rPr lang="en-US" smtClean="0"/>
              <a:t>12/28/2012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2C3D193-42E9-476F-863F-33E506186CA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CCBD6E72-9349-45FA-8FD6-9E9B0EF1F0ED}" type="datetimeFigureOut">
              <a:rPr lang="en-US" smtClean="0"/>
              <a:t>12/28/2012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2C3D193-42E9-476F-863F-33E506186CA1}"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CBD6E72-9349-45FA-8FD6-9E9B0EF1F0ED}" type="datetimeFigureOut">
              <a:rPr lang="en-US" smtClean="0"/>
              <a:t>12/28/2012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2C3D193-42E9-476F-863F-33E506186CA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CCBD6E72-9349-45FA-8FD6-9E9B0EF1F0ED}" type="datetimeFigureOut">
              <a:rPr lang="en-US" smtClean="0"/>
              <a:t>12/28/2012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2C3D193-42E9-476F-863F-33E506186CA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CCBD6E72-9349-45FA-8FD6-9E9B0EF1F0ED}" type="datetimeFigureOut">
              <a:rPr lang="en-US" smtClean="0"/>
              <a:t>12/28/2012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2C3D193-42E9-476F-863F-33E506186CA1}"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CBD6E72-9349-45FA-8FD6-9E9B0EF1F0ED}" type="datetimeFigureOut">
              <a:rPr lang="en-US" smtClean="0"/>
              <a:t>12/28/2012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2C3D193-42E9-476F-863F-33E506186CA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CBD6E72-9349-45FA-8FD6-9E9B0EF1F0ED}" type="datetimeFigureOut">
              <a:rPr lang="en-US" smtClean="0"/>
              <a:t>12/28/2012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2C3D193-42E9-476F-863F-33E506186CA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CCBD6E72-9349-45FA-8FD6-9E9B0EF1F0ED}" type="datetimeFigureOut">
              <a:rPr lang="en-US" smtClean="0"/>
              <a:t>12/28/2012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2C3D193-42E9-476F-863F-33E506186CA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kofc.org/form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2">
                    <a:lumMod val="60000"/>
                    <a:lumOff val="40000"/>
                  </a:schemeClr>
                </a:solidFill>
                <a:latin typeface="Aharoni" pitchFamily="2" charset="-79"/>
                <a:cs typeface="Aharoni" pitchFamily="2" charset="-79"/>
              </a:rPr>
              <a:t>Shoot for the Stars</a:t>
            </a:r>
            <a:endParaRPr lang="en-US" dirty="0">
              <a:solidFill>
                <a:schemeClr val="tx2">
                  <a:lumMod val="60000"/>
                  <a:lumOff val="40000"/>
                </a:schemeClr>
              </a:solidFill>
              <a:latin typeface="Aharoni" pitchFamily="2" charset="-79"/>
              <a:cs typeface="Aharoni" pitchFamily="2" charset="-79"/>
            </a:endParaRPr>
          </a:p>
        </p:txBody>
      </p:sp>
      <p:sp>
        <p:nvSpPr>
          <p:cNvPr id="3" name="Subtitle 2"/>
          <p:cNvSpPr>
            <a:spLocks noGrp="1"/>
          </p:cNvSpPr>
          <p:nvPr>
            <p:ph type="subTitle" idx="1"/>
          </p:nvPr>
        </p:nvSpPr>
        <p:spPr/>
        <p:txBody>
          <a:bodyPr>
            <a:normAutofit fontScale="92500" lnSpcReduction="10000"/>
          </a:bodyPr>
          <a:lstStyle/>
          <a:p>
            <a:r>
              <a:rPr lang="en-US" dirty="0" smtClean="0">
                <a:solidFill>
                  <a:schemeClr val="tx2">
                    <a:lumMod val="60000"/>
                    <a:lumOff val="40000"/>
                  </a:schemeClr>
                </a:solidFill>
                <a:latin typeface="Aharoni" pitchFamily="2" charset="-79"/>
                <a:cs typeface="Aharoni" pitchFamily="2" charset="-79"/>
              </a:rPr>
              <a:t>The Star Council Award</a:t>
            </a:r>
          </a:p>
          <a:p>
            <a:r>
              <a:rPr lang="en-US" dirty="0" smtClean="0">
                <a:solidFill>
                  <a:schemeClr val="accent2"/>
                </a:solidFill>
              </a:rPr>
              <a:t>Aim for the most prestigious award that a council can achieve</a:t>
            </a:r>
            <a:endParaRPr lang="en-US" dirty="0">
              <a:solidFill>
                <a:schemeClr val="accent2"/>
              </a:solidFill>
            </a:endParaRPr>
          </a:p>
        </p:txBody>
      </p:sp>
      <p:pic>
        <p:nvPicPr>
          <p:cNvPr id="1028" name="Picture 4" descr="http://t2.gstatic.com/images?q=tbn:ANd9GcSdkBhIVpIk92419LNvF0V2P1g_UbD8mN3sf7MT4XAeTGoz0J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114425"/>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7172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373563"/>
          </a:xfrm>
        </p:spPr>
        <p:txBody>
          <a:bodyPr>
            <a:normAutofit/>
          </a:bodyPr>
          <a:lstStyle/>
          <a:p>
            <a:pPr marL="0" indent="0">
              <a:buNone/>
            </a:pPr>
            <a:r>
              <a:rPr lang="en-US" dirty="0" smtClean="0"/>
              <a:t>Achieving the Star Council Award is the key to a successful year, both for your council and our jurisdiction. It has a strong positive effect on:</a:t>
            </a:r>
          </a:p>
          <a:p>
            <a:pPr lvl="1"/>
            <a:r>
              <a:rPr lang="en-US" dirty="0"/>
              <a:t>M</a:t>
            </a:r>
            <a:r>
              <a:rPr lang="en-US" dirty="0" smtClean="0"/>
              <a:t>embership growth</a:t>
            </a:r>
          </a:p>
          <a:p>
            <a:pPr lvl="1"/>
            <a:r>
              <a:rPr lang="en-US" dirty="0" smtClean="0"/>
              <a:t>Charitable contributions</a:t>
            </a:r>
          </a:p>
          <a:p>
            <a:pPr lvl="1"/>
            <a:r>
              <a:rPr lang="en-US" dirty="0" smtClean="0"/>
              <a:t>Hours of Service</a:t>
            </a:r>
          </a:p>
          <a:p>
            <a:pPr lvl="1"/>
            <a:r>
              <a:rPr lang="en-US" dirty="0" smtClean="0"/>
              <a:t>Insurance Promotion</a:t>
            </a:r>
          </a:p>
          <a:p>
            <a:pPr lvl="1"/>
            <a:endParaRPr lang="en-US" dirty="0"/>
          </a:p>
        </p:txBody>
      </p:sp>
      <p:sp>
        <p:nvSpPr>
          <p:cNvPr id="2" name="Title 1"/>
          <p:cNvSpPr>
            <a:spLocks noGrp="1"/>
          </p:cNvSpPr>
          <p:nvPr>
            <p:ph type="title"/>
          </p:nvPr>
        </p:nvSpPr>
        <p:spPr/>
        <p:txBody>
          <a:bodyPr/>
          <a:lstStyle/>
          <a:p>
            <a:r>
              <a:rPr lang="en-US" dirty="0" smtClean="0"/>
              <a:t>Star Council Award Benefits</a:t>
            </a:r>
            <a:endParaRPr lang="en-US" dirty="0"/>
          </a:p>
        </p:txBody>
      </p:sp>
    </p:spTree>
    <p:extLst>
      <p:ext uri="{BB962C8B-B14F-4D97-AF65-F5344CB8AC3E}">
        <p14:creationId xmlns:p14="http://schemas.microsoft.com/office/powerpoint/2010/main" val="12952488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297363"/>
          </a:xfrm>
        </p:spPr>
        <p:txBody>
          <a:bodyPr/>
          <a:lstStyle/>
          <a:p>
            <a:pPr marL="0" indent="0">
              <a:buNone/>
            </a:pPr>
            <a:r>
              <a:rPr lang="en-US" dirty="0" smtClean="0"/>
              <a:t>Challenge: Our State Deputy has set a “Star Council” goal of fifty (50) Star Councils for the jurisdiction of Massachusetts. </a:t>
            </a:r>
          </a:p>
          <a:p>
            <a:pPr marL="0" indent="0">
              <a:buNone/>
            </a:pPr>
            <a:endParaRPr lang="en-US" sz="1800" dirty="0"/>
          </a:p>
          <a:p>
            <a:pPr marL="0" indent="0">
              <a:buNone/>
            </a:pPr>
            <a:r>
              <a:rPr lang="en-US" dirty="0" smtClean="0"/>
              <a:t>Key to success: </a:t>
            </a:r>
            <a:r>
              <a:rPr lang="en-US" u="sng" dirty="0" smtClean="0"/>
              <a:t>Each</a:t>
            </a:r>
            <a:r>
              <a:rPr lang="en-US" dirty="0" smtClean="0"/>
              <a:t> council must exert the efforts necessary toward this accomplishment within their individual councils.</a:t>
            </a:r>
            <a:endParaRPr lang="en-US" dirty="0"/>
          </a:p>
        </p:txBody>
      </p:sp>
      <p:sp>
        <p:nvSpPr>
          <p:cNvPr id="2" name="Title 1"/>
          <p:cNvSpPr>
            <a:spLocks noGrp="1"/>
          </p:cNvSpPr>
          <p:nvPr>
            <p:ph type="title"/>
          </p:nvPr>
        </p:nvSpPr>
        <p:spPr/>
        <p:txBody>
          <a:bodyPr/>
          <a:lstStyle/>
          <a:p>
            <a:r>
              <a:rPr lang="en-US" dirty="0" smtClean="0"/>
              <a:t>Star Council Award Goal</a:t>
            </a:r>
            <a:endParaRPr lang="en-US" dirty="0"/>
          </a:p>
        </p:txBody>
      </p:sp>
    </p:spTree>
    <p:extLst>
      <p:ext uri="{BB962C8B-B14F-4D97-AF65-F5344CB8AC3E}">
        <p14:creationId xmlns:p14="http://schemas.microsoft.com/office/powerpoint/2010/main" val="13249253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57400"/>
            <a:ext cx="8229600" cy="4068763"/>
          </a:xfrm>
        </p:spPr>
        <p:txBody>
          <a:bodyPr>
            <a:normAutofit fontScale="92500" lnSpcReduction="20000"/>
          </a:bodyPr>
          <a:lstStyle/>
          <a:p>
            <a:pPr marL="0" indent="0">
              <a:buNone/>
            </a:pPr>
            <a:endParaRPr lang="en-US" sz="1600" dirty="0" smtClean="0"/>
          </a:p>
          <a:p>
            <a:pPr marL="971550" lvl="1" indent="-514350">
              <a:buFont typeface="+mj-lt"/>
              <a:buAutoNum type="arabicPeriod"/>
            </a:pPr>
            <a:r>
              <a:rPr lang="en-US" b="1" dirty="0" smtClean="0"/>
              <a:t>Father McGivney Award</a:t>
            </a:r>
            <a:r>
              <a:rPr lang="en-US" dirty="0" smtClean="0"/>
              <a:t> </a:t>
            </a:r>
          </a:p>
          <a:p>
            <a:pPr marL="1371600" lvl="2" indent="-514350">
              <a:buFont typeface="+mj-lt"/>
              <a:buAutoNum type="arabicPeriod"/>
            </a:pPr>
            <a:r>
              <a:rPr lang="en-US" dirty="0" smtClean="0"/>
              <a:t>Achieve a seven percent net gain in membership</a:t>
            </a:r>
          </a:p>
          <a:p>
            <a:pPr marL="1371600" lvl="2" indent="-514350">
              <a:buFont typeface="+mj-lt"/>
              <a:buAutoNum type="arabicPeriod"/>
            </a:pPr>
            <a:r>
              <a:rPr lang="en-US" dirty="0" smtClean="0"/>
              <a:t>Must host or participate in four first degrees during the fraternal year</a:t>
            </a:r>
          </a:p>
          <a:p>
            <a:pPr marL="971550" lvl="1" indent="-514350">
              <a:buFont typeface="+mj-lt"/>
              <a:buAutoNum type="arabicPeriod"/>
            </a:pPr>
            <a:r>
              <a:rPr lang="en-US" b="1" dirty="0" smtClean="0"/>
              <a:t>Founders Award </a:t>
            </a:r>
          </a:p>
          <a:p>
            <a:pPr marL="1371600" lvl="2" indent="-514350">
              <a:buFont typeface="+mj-lt"/>
              <a:buAutoNum type="arabicPeriod"/>
            </a:pPr>
            <a:r>
              <a:rPr lang="en-US" dirty="0"/>
              <a:t>Meets or exceeds a 2.5 percent net gain of insurance members for the fraternal year (councils under 100 members have a net gain insurance quota of 3 new members)</a:t>
            </a:r>
          </a:p>
          <a:p>
            <a:pPr marL="971550" lvl="1" indent="-514350">
              <a:buFont typeface="+mj-lt"/>
              <a:buAutoNum type="arabicPeriod"/>
            </a:pPr>
            <a:r>
              <a:rPr lang="en-US" b="1" dirty="0" smtClean="0"/>
              <a:t>Columbian Award</a:t>
            </a:r>
          </a:p>
          <a:p>
            <a:pPr marL="1371600" lvl="2" indent="-514350">
              <a:buFont typeface="+mj-lt"/>
              <a:buAutoNum type="arabicPeriod"/>
            </a:pPr>
            <a:r>
              <a:rPr lang="en-US" sz="2500" dirty="0"/>
              <a:t>Awarded to councils that conduct at least four activities in the areas of Church, community, council, culture of life, family and youth</a:t>
            </a:r>
          </a:p>
        </p:txBody>
      </p:sp>
      <p:sp>
        <p:nvSpPr>
          <p:cNvPr id="2" name="Title 1"/>
          <p:cNvSpPr>
            <a:spLocks noGrp="1"/>
          </p:cNvSpPr>
          <p:nvPr>
            <p:ph type="title"/>
          </p:nvPr>
        </p:nvSpPr>
        <p:spPr/>
        <p:txBody>
          <a:bodyPr>
            <a:normAutofit fontScale="90000"/>
          </a:bodyPr>
          <a:lstStyle/>
          <a:p>
            <a:r>
              <a:rPr lang="en-US" dirty="0" smtClean="0"/>
              <a:t>Star Council Award </a:t>
            </a:r>
            <a:br>
              <a:rPr lang="en-US" dirty="0" smtClean="0"/>
            </a:br>
            <a:r>
              <a:rPr lang="en-US" dirty="0" smtClean="0"/>
              <a:t>Requirement Summary</a:t>
            </a:r>
            <a:endParaRPr lang="en-US" dirty="0"/>
          </a:p>
        </p:txBody>
      </p:sp>
    </p:spTree>
    <p:extLst>
      <p:ext uri="{BB962C8B-B14F-4D97-AF65-F5344CB8AC3E}">
        <p14:creationId xmlns:p14="http://schemas.microsoft.com/office/powerpoint/2010/main" val="23949045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4525963"/>
          </a:xfrm>
        </p:spPr>
        <p:txBody>
          <a:bodyPr>
            <a:normAutofit fontScale="92500" lnSpcReduction="10000"/>
          </a:bodyPr>
          <a:lstStyle/>
          <a:p>
            <a:pPr>
              <a:buFont typeface="Wingdings" pitchFamily="2" charset="2"/>
              <a:buChar char="q"/>
            </a:pPr>
            <a:r>
              <a:rPr lang="en-US" dirty="0" smtClean="0"/>
              <a:t>File Service Program Personnel Report Form (#365)</a:t>
            </a:r>
          </a:p>
          <a:p>
            <a:pPr>
              <a:buFont typeface="Wingdings" pitchFamily="2" charset="2"/>
              <a:buChar char="q"/>
            </a:pPr>
            <a:r>
              <a:rPr lang="en-US" dirty="0" smtClean="0"/>
              <a:t>Not be suspended by Supreme Council for non-payment of Per Capita, Catholic Advertising or Supply Charges</a:t>
            </a:r>
          </a:p>
          <a:p>
            <a:pPr>
              <a:buFont typeface="Wingdings" pitchFamily="2" charset="2"/>
              <a:buChar char="q"/>
            </a:pPr>
            <a:r>
              <a:rPr lang="en-US" dirty="0" smtClean="0"/>
              <a:t>File the Annual Survey of Fraternal Activity Report Form (#1728)</a:t>
            </a:r>
          </a:p>
          <a:p>
            <a:pPr>
              <a:buFont typeface="Wingdings" pitchFamily="2" charset="2"/>
              <a:buChar char="q"/>
            </a:pPr>
            <a:r>
              <a:rPr lang="en-US" dirty="0" smtClean="0"/>
              <a:t>Submit a completed Columbian Award Application form </a:t>
            </a:r>
            <a:r>
              <a:rPr lang="en-US" dirty="0"/>
              <a:t>(SP#7</a:t>
            </a:r>
            <a:r>
              <a:rPr lang="en-US" dirty="0" smtClean="0"/>
              <a:t>) no later than June 30</a:t>
            </a:r>
            <a:r>
              <a:rPr lang="en-US" baseline="30000" dirty="0" smtClean="0"/>
              <a:t>th</a:t>
            </a:r>
            <a:endParaRPr lang="en-US" dirty="0" smtClean="0"/>
          </a:p>
          <a:p>
            <a:pPr>
              <a:buFont typeface="Wingdings" pitchFamily="2" charset="2"/>
              <a:buChar char="q"/>
            </a:pPr>
            <a:r>
              <a:rPr lang="en-US" dirty="0" smtClean="0"/>
              <a:t>Ensure all membership and insurance documents are received, processed and released at the Supreme Council office no later than June 30</a:t>
            </a:r>
            <a:r>
              <a:rPr lang="en-US" baseline="30000" dirty="0" smtClean="0"/>
              <a:t>th</a:t>
            </a:r>
            <a:endParaRPr lang="en-US" dirty="0" smtClean="0"/>
          </a:p>
        </p:txBody>
      </p:sp>
      <p:sp>
        <p:nvSpPr>
          <p:cNvPr id="2" name="Title 1"/>
          <p:cNvSpPr>
            <a:spLocks noGrp="1"/>
          </p:cNvSpPr>
          <p:nvPr>
            <p:ph type="title"/>
          </p:nvPr>
        </p:nvSpPr>
        <p:spPr/>
        <p:txBody>
          <a:bodyPr>
            <a:normAutofit fontScale="90000"/>
          </a:bodyPr>
          <a:lstStyle/>
          <a:p>
            <a:r>
              <a:rPr lang="en-US" dirty="0" smtClean="0"/>
              <a:t>Star Council Award</a:t>
            </a:r>
            <a:br>
              <a:rPr lang="en-US" dirty="0" smtClean="0"/>
            </a:br>
            <a:r>
              <a:rPr lang="en-US" dirty="0" smtClean="0"/>
              <a:t>Requirement Checklist</a:t>
            </a:r>
            <a:endParaRPr lang="en-US" dirty="0"/>
          </a:p>
        </p:txBody>
      </p:sp>
    </p:spTree>
    <p:extLst>
      <p:ext uri="{BB962C8B-B14F-4D97-AF65-F5344CB8AC3E}">
        <p14:creationId xmlns:p14="http://schemas.microsoft.com/office/powerpoint/2010/main" val="3445351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838200"/>
            <a:ext cx="7620000" cy="5078313"/>
          </a:xfrm>
          <a:prstGeom prst="rect">
            <a:avLst/>
          </a:prstGeom>
          <a:noFill/>
        </p:spPr>
        <p:txBody>
          <a:bodyPr wrap="square" rtlCol="0">
            <a:spAutoFit/>
          </a:bodyPr>
          <a:lstStyle/>
          <a:p>
            <a:r>
              <a:rPr lang="en-US" sz="3600" dirty="0" smtClean="0"/>
              <a:t>The Star Council Award is the attainment of the</a:t>
            </a:r>
          </a:p>
          <a:p>
            <a:r>
              <a:rPr lang="en-US" sz="3600" dirty="0" smtClean="0">
                <a:solidFill>
                  <a:srgbClr val="FF0000"/>
                </a:solidFill>
              </a:rPr>
              <a:t>Father McGivney Award</a:t>
            </a:r>
            <a:r>
              <a:rPr lang="en-US" sz="3600" dirty="0" smtClean="0"/>
              <a:t> for membership growth,</a:t>
            </a:r>
          </a:p>
          <a:p>
            <a:r>
              <a:rPr lang="en-US" sz="3600" dirty="0" smtClean="0">
                <a:solidFill>
                  <a:srgbClr val="FF0000"/>
                </a:solidFill>
              </a:rPr>
              <a:t>The Founders’ Award </a:t>
            </a:r>
            <a:r>
              <a:rPr lang="en-US" sz="3600" dirty="0" smtClean="0"/>
              <a:t>for insurance membership growth and the</a:t>
            </a:r>
          </a:p>
          <a:p>
            <a:r>
              <a:rPr lang="en-US" sz="3600" dirty="0" smtClean="0">
                <a:solidFill>
                  <a:srgbClr val="FF0000"/>
                </a:solidFill>
              </a:rPr>
              <a:t>Columbian Award </a:t>
            </a:r>
            <a:r>
              <a:rPr lang="en-US" sz="3600" dirty="0" smtClean="0"/>
              <a:t>for service programs.</a:t>
            </a:r>
          </a:p>
        </p:txBody>
      </p:sp>
    </p:spTree>
    <p:extLst>
      <p:ext uri="{BB962C8B-B14F-4D97-AF65-F5344CB8AC3E}">
        <p14:creationId xmlns:p14="http://schemas.microsoft.com/office/powerpoint/2010/main" val="7447643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dirty="0" smtClean="0"/>
              <a:t>Awarded to councils that achieve a seven percent net gain in membership and the council must host or participate in four first degrees during the fraternal year. The four first degrees must be reported on Form 450C and filed with the supreme Office by close of business of the last reporting day of June. The key to achieving this award is to begin recruitment activities early in the fraternal year. Start by implementing the Order’s membership “action”, or come up with your own ideas. </a:t>
            </a:r>
            <a:r>
              <a:rPr lang="en-US" dirty="0" smtClean="0">
                <a:solidFill>
                  <a:srgbClr val="FF0000"/>
                </a:solidFill>
              </a:rPr>
              <a:t>To qualify, membership transactions and ceremonial reports must be received, processed and recorded by the Supreme Council office by close of business of the last working day of June (EST).</a:t>
            </a:r>
            <a:endParaRPr lang="en-US" dirty="0"/>
          </a:p>
        </p:txBody>
      </p:sp>
      <p:sp>
        <p:nvSpPr>
          <p:cNvPr id="3" name="Title 2"/>
          <p:cNvSpPr>
            <a:spLocks noGrp="1"/>
          </p:cNvSpPr>
          <p:nvPr>
            <p:ph type="title"/>
          </p:nvPr>
        </p:nvSpPr>
        <p:spPr/>
        <p:txBody>
          <a:bodyPr/>
          <a:lstStyle/>
          <a:p>
            <a:r>
              <a:rPr lang="en-US" dirty="0" smtClean="0"/>
              <a:t>Father McGivney Award	</a:t>
            </a:r>
            <a:endParaRPr lang="en-US" dirty="0"/>
          </a:p>
        </p:txBody>
      </p:sp>
    </p:spTree>
    <p:extLst>
      <p:ext uri="{BB962C8B-B14F-4D97-AF65-F5344CB8AC3E}">
        <p14:creationId xmlns:p14="http://schemas.microsoft.com/office/powerpoint/2010/main" val="18832937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dirty="0" smtClean="0"/>
              <a:t>Presented when a council meets or exceeds a 2.5 percent net gain of insurance members for the fraternal year (councils under 100 members have a net gain insurance quota of 3 new members). The council’s field agent and financial secretary play key roles in attaining the Founders’ Award. The field agent must remain active in all council recruitment and membership promotional events, to promote the Order’s insurance program and the benefits of membership. Councils should work with the agent to conduct fraternal benefits nights throughout the year. Financial secretaries should forward the Membership Documents (#100) of each new member promptly to the agent after a First Degree, so he can arrange a personal visit with the new member and his family, to discuss the benefits of membership. Finally, councils should work to reactivate inactive insurance members, (these members count as a membership and an insurance gain towards council quotas). </a:t>
            </a:r>
            <a:r>
              <a:rPr lang="en-US" dirty="0" smtClean="0">
                <a:solidFill>
                  <a:srgbClr val="FF0000"/>
                </a:solidFill>
              </a:rPr>
              <a:t>To qualify, insurance additions must be received, processed and released at Supreme Council office by close of business of the last working day of June (EST).</a:t>
            </a:r>
            <a:endParaRPr lang="en-US" dirty="0"/>
          </a:p>
        </p:txBody>
      </p:sp>
      <p:sp>
        <p:nvSpPr>
          <p:cNvPr id="3" name="Title 2"/>
          <p:cNvSpPr>
            <a:spLocks noGrp="1"/>
          </p:cNvSpPr>
          <p:nvPr>
            <p:ph type="title"/>
          </p:nvPr>
        </p:nvSpPr>
        <p:spPr/>
        <p:txBody>
          <a:bodyPr/>
          <a:lstStyle/>
          <a:p>
            <a:r>
              <a:rPr lang="en-US" dirty="0" smtClean="0"/>
              <a:t>Founders’ Award	</a:t>
            </a:r>
            <a:endParaRPr lang="en-US" dirty="0"/>
          </a:p>
        </p:txBody>
      </p:sp>
    </p:spTree>
    <p:extLst>
      <p:ext uri="{BB962C8B-B14F-4D97-AF65-F5344CB8AC3E}">
        <p14:creationId xmlns:p14="http://schemas.microsoft.com/office/powerpoint/2010/main" val="22818833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t>Awarded to councils that conduct at least four activities in the areas of Church, community, council, culture of life, family and youth. The Order has designated several Featured Programs that once completed would fulfill the requirement of each of the above activity areas. You can review these key programs by visiting the Knights of Columbus website. A copy can also be found in your Surge with Service kit. Councils should also establish committees to organize the service programs to be conducted throughout the entire fraternal year. A well organized plan is the key to success. </a:t>
            </a:r>
            <a:r>
              <a:rPr lang="en-US" dirty="0" smtClean="0">
                <a:solidFill>
                  <a:srgbClr val="FF0000"/>
                </a:solidFill>
              </a:rPr>
              <a:t>The Columbian Award Application can be found in the Council Report Forms Booklet (#1436) or on the Orders website at </a:t>
            </a:r>
            <a:r>
              <a:rPr lang="en-US" dirty="0" smtClean="0">
                <a:solidFill>
                  <a:srgbClr val="FF0000"/>
                </a:solidFill>
                <a:hlinkClick r:id="rId2"/>
              </a:rPr>
              <a:t>www.kofc.org/forms</a:t>
            </a:r>
            <a:r>
              <a:rPr lang="en-US" dirty="0" smtClean="0">
                <a:solidFill>
                  <a:srgbClr val="FF0000"/>
                </a:solidFill>
              </a:rPr>
              <a:t>. These forms must be received and recorded at the Supreme Council office by close of business of the last working day of June (EST)&gt;</a:t>
            </a:r>
            <a:endParaRPr lang="en-US" dirty="0"/>
          </a:p>
        </p:txBody>
      </p:sp>
      <p:sp>
        <p:nvSpPr>
          <p:cNvPr id="3" name="Title 2"/>
          <p:cNvSpPr>
            <a:spLocks noGrp="1"/>
          </p:cNvSpPr>
          <p:nvPr>
            <p:ph type="title"/>
          </p:nvPr>
        </p:nvSpPr>
        <p:spPr/>
        <p:txBody>
          <a:bodyPr/>
          <a:lstStyle/>
          <a:p>
            <a:r>
              <a:rPr lang="en-US" dirty="0" smtClean="0"/>
              <a:t>Columbian Award	</a:t>
            </a:r>
            <a:endParaRPr lang="en-US" dirty="0"/>
          </a:p>
        </p:txBody>
      </p:sp>
    </p:spTree>
    <p:extLst>
      <p:ext uri="{BB962C8B-B14F-4D97-AF65-F5344CB8AC3E}">
        <p14:creationId xmlns:p14="http://schemas.microsoft.com/office/powerpoint/2010/main" val="21202062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247868357"/>
              </p:ext>
            </p:extLst>
          </p:nvPr>
        </p:nvGraphicFramePr>
        <p:xfrm>
          <a:off x="457200" y="1481138"/>
          <a:ext cx="8229600" cy="475996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r>
                        <a:rPr lang="en-US" dirty="0" smtClean="0"/>
                        <a:t>Report/Award</a:t>
                      </a:r>
                      <a:endParaRPr lang="en-US" dirty="0"/>
                    </a:p>
                  </a:txBody>
                  <a:tcPr/>
                </a:tc>
                <a:tc>
                  <a:txBody>
                    <a:bodyPr/>
                    <a:lstStyle/>
                    <a:p>
                      <a:r>
                        <a:rPr lang="en-US" dirty="0" smtClean="0"/>
                        <a:t>Form</a:t>
                      </a:r>
                      <a:r>
                        <a:rPr lang="en-US" baseline="0" dirty="0" smtClean="0"/>
                        <a:t> #:</a:t>
                      </a:r>
                      <a:endParaRPr lang="en-US" dirty="0"/>
                    </a:p>
                  </a:txBody>
                  <a:tcPr/>
                </a:tc>
                <a:tc>
                  <a:txBody>
                    <a:bodyPr/>
                    <a:lstStyle/>
                    <a:p>
                      <a:r>
                        <a:rPr lang="en-US" dirty="0" smtClean="0"/>
                        <a:t>Due Date:</a:t>
                      </a:r>
                      <a:endParaRPr lang="en-US" dirty="0"/>
                    </a:p>
                  </a:txBody>
                  <a:tcPr/>
                </a:tc>
                <a:tc>
                  <a:txBody>
                    <a:bodyPr/>
                    <a:lstStyle/>
                    <a:p>
                      <a:r>
                        <a:rPr lang="en-US" dirty="0" smtClean="0"/>
                        <a:t>Note/s:</a:t>
                      </a:r>
                      <a:endParaRPr lang="en-US" dirty="0"/>
                    </a:p>
                  </a:txBody>
                  <a:tcPr/>
                </a:tc>
              </a:tr>
              <a:tr h="370840">
                <a:tc>
                  <a:txBody>
                    <a:bodyPr/>
                    <a:lstStyle/>
                    <a:p>
                      <a:r>
                        <a:rPr lang="en-US" dirty="0" smtClean="0"/>
                        <a:t>Service Program Personnel Report</a:t>
                      </a:r>
                      <a:endParaRPr lang="en-US" dirty="0"/>
                    </a:p>
                  </a:txBody>
                  <a:tcPr/>
                </a:tc>
                <a:tc>
                  <a:txBody>
                    <a:bodyPr/>
                    <a:lstStyle/>
                    <a:p>
                      <a:r>
                        <a:rPr lang="en-US" dirty="0" smtClean="0"/>
                        <a:t>365</a:t>
                      </a:r>
                      <a:endParaRPr lang="en-US" dirty="0"/>
                    </a:p>
                  </a:txBody>
                  <a:tcPr/>
                </a:tc>
                <a:tc>
                  <a:txBody>
                    <a:bodyPr/>
                    <a:lstStyle/>
                    <a:p>
                      <a:r>
                        <a:rPr lang="en-US" dirty="0" smtClean="0"/>
                        <a:t>COB last day in August</a:t>
                      </a:r>
                      <a:endParaRPr lang="en-US" dirty="0"/>
                    </a:p>
                  </a:txBody>
                  <a:tcPr/>
                </a:tc>
                <a:tc>
                  <a:txBody>
                    <a:bodyPr/>
                    <a:lstStyle/>
                    <a:p>
                      <a:r>
                        <a:rPr lang="en-US" dirty="0" smtClean="0"/>
                        <a:t>Aids Supreme</a:t>
                      </a:r>
                      <a:r>
                        <a:rPr lang="en-US" baseline="0" dirty="0" smtClean="0"/>
                        <a:t> &amp; State as mailing info</a:t>
                      </a:r>
                      <a:endParaRPr lang="en-US" dirty="0"/>
                    </a:p>
                  </a:txBody>
                  <a:tcPr/>
                </a:tc>
              </a:tr>
              <a:tr h="370840">
                <a:tc>
                  <a:txBody>
                    <a:bodyPr/>
                    <a:lstStyle/>
                    <a:p>
                      <a:r>
                        <a:rPr lang="en-US" dirty="0" smtClean="0"/>
                        <a:t>Annual Survey of Fraternal Activity Report</a:t>
                      </a:r>
                      <a:endParaRPr lang="en-US" dirty="0"/>
                    </a:p>
                  </a:txBody>
                  <a:tcPr/>
                </a:tc>
                <a:tc>
                  <a:txBody>
                    <a:bodyPr/>
                    <a:lstStyle/>
                    <a:p>
                      <a:r>
                        <a:rPr lang="en-US" dirty="0" smtClean="0"/>
                        <a:t>1728</a:t>
                      </a:r>
                      <a:endParaRPr lang="en-US" dirty="0"/>
                    </a:p>
                  </a:txBody>
                  <a:tcPr/>
                </a:tc>
                <a:tc>
                  <a:txBody>
                    <a:bodyPr/>
                    <a:lstStyle/>
                    <a:p>
                      <a:r>
                        <a:rPr lang="en-US" dirty="0" smtClean="0"/>
                        <a:t>COB December</a:t>
                      </a:r>
                      <a:r>
                        <a:rPr lang="en-US" baseline="0" dirty="0" smtClean="0"/>
                        <a:t> 31</a:t>
                      </a:r>
                      <a:r>
                        <a:rPr lang="en-US" baseline="30000" dirty="0" smtClean="0"/>
                        <a:t>st</a:t>
                      </a:r>
                      <a:endParaRPr lang="en-US" dirty="0"/>
                    </a:p>
                  </a:txBody>
                  <a:tcPr/>
                </a:tc>
                <a:tc>
                  <a:txBody>
                    <a:bodyPr/>
                    <a:lstStyle/>
                    <a:p>
                      <a:r>
                        <a:rPr lang="en-US" dirty="0" smtClean="0"/>
                        <a:t>Keep Tax</a:t>
                      </a:r>
                      <a:r>
                        <a:rPr lang="en-US" baseline="0" dirty="0" smtClean="0"/>
                        <a:t> Free Status along with a record of Man hours &amp; Charity Dollars donated</a:t>
                      </a:r>
                      <a:endParaRPr lang="en-US" dirty="0"/>
                    </a:p>
                  </a:txBody>
                  <a:tcPr/>
                </a:tc>
              </a:tr>
              <a:tr h="370840">
                <a:tc>
                  <a:txBody>
                    <a:bodyPr/>
                    <a:lstStyle/>
                    <a:p>
                      <a:r>
                        <a:rPr lang="en-US" dirty="0" smtClean="0"/>
                        <a:t>Father McGivney Award</a:t>
                      </a:r>
                      <a:endParaRPr lang="en-US" dirty="0"/>
                    </a:p>
                  </a:txBody>
                  <a:tcPr/>
                </a:tc>
                <a:tc>
                  <a:txBody>
                    <a:bodyPr/>
                    <a:lstStyle/>
                    <a:p>
                      <a:r>
                        <a:rPr lang="en-US" dirty="0" smtClean="0"/>
                        <a:t>450C</a:t>
                      </a:r>
                      <a:endParaRPr lang="en-US" dirty="0"/>
                    </a:p>
                  </a:txBody>
                  <a:tcPr/>
                </a:tc>
                <a:tc>
                  <a:txBody>
                    <a:bodyPr/>
                    <a:lstStyle/>
                    <a:p>
                      <a:r>
                        <a:rPr lang="en-US" dirty="0" smtClean="0"/>
                        <a:t>COB last day in</a:t>
                      </a:r>
                      <a:r>
                        <a:rPr lang="en-US" baseline="0" dirty="0" smtClean="0"/>
                        <a:t> June</a:t>
                      </a:r>
                      <a:endParaRPr lang="en-US" dirty="0"/>
                    </a:p>
                  </a:txBody>
                  <a:tcPr/>
                </a:tc>
                <a:tc>
                  <a:txBody>
                    <a:bodyPr/>
                    <a:lstStyle/>
                    <a:p>
                      <a:r>
                        <a:rPr lang="en-US" dirty="0" smtClean="0"/>
                        <a:t>Four 1</a:t>
                      </a:r>
                      <a:r>
                        <a:rPr lang="en-US" baseline="30000" dirty="0" smtClean="0"/>
                        <a:t>St</a:t>
                      </a:r>
                      <a:r>
                        <a:rPr lang="en-US" dirty="0" smtClean="0"/>
                        <a:t> degrees hosted or participated in,</a:t>
                      </a:r>
                      <a:r>
                        <a:rPr lang="en-US" baseline="0" dirty="0" smtClean="0"/>
                        <a:t> plus</a:t>
                      </a:r>
                    </a:p>
                    <a:p>
                      <a:r>
                        <a:rPr lang="en-US" baseline="0" dirty="0" smtClean="0"/>
                        <a:t>7% increase in membership</a:t>
                      </a:r>
                      <a:endParaRPr lang="en-US" dirty="0"/>
                    </a:p>
                  </a:txBody>
                  <a:tcPr/>
                </a:tc>
              </a:tr>
            </a:tbl>
          </a:graphicData>
        </a:graphic>
      </p:graphicFrame>
      <p:sp>
        <p:nvSpPr>
          <p:cNvPr id="3" name="Title 2"/>
          <p:cNvSpPr>
            <a:spLocks noGrp="1"/>
          </p:cNvSpPr>
          <p:nvPr>
            <p:ph type="title"/>
          </p:nvPr>
        </p:nvSpPr>
        <p:spPr/>
        <p:txBody>
          <a:bodyPr/>
          <a:lstStyle/>
          <a:p>
            <a:r>
              <a:rPr lang="en-US" dirty="0" smtClean="0"/>
              <a:t>Summary of Forms Required</a:t>
            </a:r>
            <a:endParaRPr lang="en-US" dirty="0"/>
          </a:p>
        </p:txBody>
      </p:sp>
    </p:spTree>
    <p:extLst>
      <p:ext uri="{BB962C8B-B14F-4D97-AF65-F5344CB8AC3E}">
        <p14:creationId xmlns:p14="http://schemas.microsoft.com/office/powerpoint/2010/main" val="37686957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051840952"/>
              </p:ext>
            </p:extLst>
          </p:nvPr>
        </p:nvGraphicFramePr>
        <p:xfrm>
          <a:off x="457200" y="1481138"/>
          <a:ext cx="8229600" cy="576580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Report/Award</a:t>
                      </a:r>
                    </a:p>
                  </a:txBody>
                  <a:tcPr/>
                </a:tc>
                <a:tc>
                  <a:txBody>
                    <a:bodyPr/>
                    <a:lstStyle/>
                    <a:p>
                      <a:r>
                        <a:rPr lang="en-US" dirty="0" smtClean="0"/>
                        <a:t>Form #:</a:t>
                      </a:r>
                      <a:endParaRPr lang="en-US" dirty="0"/>
                    </a:p>
                  </a:txBody>
                  <a:tcPr/>
                </a:tc>
                <a:tc>
                  <a:txBody>
                    <a:bodyPr/>
                    <a:lstStyle/>
                    <a:p>
                      <a:r>
                        <a:rPr lang="en-US" dirty="0" smtClean="0"/>
                        <a:t>Due Date:</a:t>
                      </a:r>
                      <a:endParaRPr lang="en-US" dirty="0"/>
                    </a:p>
                  </a:txBody>
                  <a:tcPr/>
                </a:tc>
                <a:tc>
                  <a:txBody>
                    <a:bodyPr/>
                    <a:lstStyle/>
                    <a:p>
                      <a:r>
                        <a:rPr lang="en-US" dirty="0" smtClean="0"/>
                        <a:t>Note/s:</a:t>
                      </a:r>
                      <a:endParaRPr lang="en-US" dirty="0"/>
                    </a:p>
                  </a:txBody>
                  <a:tcPr/>
                </a:tc>
              </a:tr>
              <a:tr h="370840">
                <a:tc>
                  <a:txBody>
                    <a:bodyPr/>
                    <a:lstStyle/>
                    <a:p>
                      <a:r>
                        <a:rPr lang="en-US" dirty="0" smtClean="0"/>
                        <a:t>Founder’s Award</a:t>
                      </a:r>
                      <a:endParaRPr lang="en-US" dirty="0"/>
                    </a:p>
                  </a:txBody>
                  <a:tcPr/>
                </a:tc>
                <a:tc>
                  <a:txBody>
                    <a:bodyPr/>
                    <a:lstStyle/>
                    <a:p>
                      <a:r>
                        <a:rPr lang="en-US" dirty="0" smtClean="0"/>
                        <a:t>100</a:t>
                      </a:r>
                      <a:endParaRPr lang="en-US" dirty="0"/>
                    </a:p>
                  </a:txBody>
                  <a:tcPr/>
                </a:tc>
                <a:tc>
                  <a:txBody>
                    <a:bodyPr/>
                    <a:lstStyle/>
                    <a:p>
                      <a:r>
                        <a:rPr lang="en-US" dirty="0" smtClean="0"/>
                        <a:t>COB last day of</a:t>
                      </a:r>
                      <a:r>
                        <a:rPr lang="en-US" baseline="0" dirty="0" smtClean="0"/>
                        <a:t> June</a:t>
                      </a:r>
                      <a:endParaRPr lang="en-US" dirty="0"/>
                    </a:p>
                  </a:txBody>
                  <a:tcPr/>
                </a:tc>
                <a:tc>
                  <a:txBody>
                    <a:bodyPr/>
                    <a:lstStyle/>
                    <a:p>
                      <a:r>
                        <a:rPr lang="en-US" dirty="0" smtClean="0"/>
                        <a:t>Financial Secretaries responsible for Form # 100 getting</a:t>
                      </a:r>
                      <a:r>
                        <a:rPr lang="en-US" baseline="0" dirty="0" smtClean="0"/>
                        <a:t> to the council Insurance agent.</a:t>
                      </a:r>
                    </a:p>
                    <a:p>
                      <a:r>
                        <a:rPr lang="en-US" baseline="0" dirty="0" smtClean="0"/>
                        <a:t>2.5% net gain of insurance members, if less then 100 council members a net gain in insurance quota of 3 new members.</a:t>
                      </a:r>
                      <a:endParaRPr lang="en-US" dirty="0"/>
                    </a:p>
                  </a:txBody>
                  <a:tcPr/>
                </a:tc>
              </a:tr>
              <a:tr h="370840">
                <a:tc>
                  <a:txBody>
                    <a:bodyPr/>
                    <a:lstStyle/>
                    <a:p>
                      <a:r>
                        <a:rPr lang="en-US" dirty="0" smtClean="0"/>
                        <a:t>Columbian Award</a:t>
                      </a:r>
                      <a:endParaRPr lang="en-US" dirty="0"/>
                    </a:p>
                  </a:txBody>
                  <a:tcPr/>
                </a:tc>
                <a:tc>
                  <a:txBody>
                    <a:bodyPr/>
                    <a:lstStyle/>
                    <a:p>
                      <a:r>
                        <a:rPr lang="en-US" dirty="0" smtClean="0"/>
                        <a:t>SP-7</a:t>
                      </a:r>
                    </a:p>
                    <a:p>
                      <a:r>
                        <a:rPr lang="en-US" dirty="0" smtClean="0"/>
                        <a:t>1436</a:t>
                      </a:r>
                      <a:endParaRPr lang="en-US" dirty="0"/>
                    </a:p>
                  </a:txBody>
                  <a:tcPr/>
                </a:tc>
                <a:tc>
                  <a:txBody>
                    <a:bodyPr/>
                    <a:lstStyle/>
                    <a:p>
                      <a:r>
                        <a:rPr lang="en-US" dirty="0" smtClean="0"/>
                        <a:t>COB June 30th</a:t>
                      </a:r>
                      <a:endParaRPr lang="en-US" dirty="0"/>
                    </a:p>
                  </a:txBody>
                  <a:tcPr/>
                </a:tc>
                <a:tc>
                  <a:txBody>
                    <a:bodyPr/>
                    <a:lstStyle/>
                    <a:p>
                      <a:r>
                        <a:rPr lang="en-US" dirty="0" smtClean="0"/>
                        <a:t>See Columbian</a:t>
                      </a:r>
                      <a:r>
                        <a:rPr lang="en-US" baseline="0" dirty="0" smtClean="0"/>
                        <a:t> Award Sample sheet</a:t>
                      </a:r>
                      <a:endParaRPr lang="en-US" dirty="0"/>
                    </a:p>
                  </a:txBody>
                  <a:tcPr/>
                </a:tc>
              </a:tr>
            </a:tbl>
          </a:graphicData>
        </a:graphic>
      </p:graphicFrame>
      <p:sp>
        <p:nvSpPr>
          <p:cNvPr id="3" name="Title 2"/>
          <p:cNvSpPr>
            <a:spLocks noGrp="1"/>
          </p:cNvSpPr>
          <p:nvPr>
            <p:ph type="title"/>
          </p:nvPr>
        </p:nvSpPr>
        <p:spPr/>
        <p:txBody>
          <a:bodyPr>
            <a:normAutofit fontScale="90000"/>
          </a:bodyPr>
          <a:lstStyle/>
          <a:p>
            <a:r>
              <a:rPr lang="en-US" dirty="0" smtClean="0"/>
              <a:t>Summary of Forms Required Continued</a:t>
            </a:r>
            <a:endParaRPr lang="en-US" dirty="0"/>
          </a:p>
        </p:txBody>
      </p:sp>
    </p:spTree>
    <p:extLst>
      <p:ext uri="{BB962C8B-B14F-4D97-AF65-F5344CB8AC3E}">
        <p14:creationId xmlns:p14="http://schemas.microsoft.com/office/powerpoint/2010/main" val="34292764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65760" lvl="2" indent="-256032">
              <a:spcBef>
                <a:spcPts val="400"/>
              </a:spcBef>
              <a:buClr>
                <a:schemeClr val="accent1"/>
              </a:buClr>
              <a:buSzPct val="68000"/>
              <a:buFont typeface="Wingdings 3"/>
              <a:buChar char=""/>
            </a:pPr>
            <a:r>
              <a:rPr lang="en-US" sz="2500" dirty="0"/>
              <a:t>Awarded to councils that conduct at least four activities in the areas of Church, community, council, culture of life, family and </a:t>
            </a:r>
            <a:r>
              <a:rPr lang="en-US" sz="2500" dirty="0" smtClean="0"/>
              <a:t>youth</a:t>
            </a:r>
            <a:endParaRPr lang="en-US" dirty="0" smtClean="0"/>
          </a:p>
          <a:p>
            <a:r>
              <a:rPr lang="en-US" dirty="0" smtClean="0"/>
              <a:t>The following are not all inclusive and are only suggestions as you may have many other different activities, which are not listed here:</a:t>
            </a:r>
          </a:p>
        </p:txBody>
      </p:sp>
      <p:sp>
        <p:nvSpPr>
          <p:cNvPr id="3" name="Title 2"/>
          <p:cNvSpPr>
            <a:spLocks noGrp="1"/>
          </p:cNvSpPr>
          <p:nvPr>
            <p:ph type="title"/>
          </p:nvPr>
        </p:nvSpPr>
        <p:spPr/>
        <p:txBody>
          <a:bodyPr>
            <a:normAutofit fontScale="90000"/>
          </a:bodyPr>
          <a:lstStyle/>
          <a:p>
            <a:r>
              <a:rPr lang="en-US" dirty="0" smtClean="0"/>
              <a:t>Example of Activities that qualify under the Columbian Award</a:t>
            </a:r>
            <a:endParaRPr lang="en-US" dirty="0"/>
          </a:p>
        </p:txBody>
      </p:sp>
    </p:spTree>
    <p:extLst>
      <p:ext uri="{BB962C8B-B14F-4D97-AF65-F5344CB8AC3E}">
        <p14:creationId xmlns:p14="http://schemas.microsoft.com/office/powerpoint/2010/main" val="24777473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lvl="1"/>
            <a:r>
              <a:rPr lang="en-US" dirty="0" smtClean="0"/>
              <a:t>Council </a:t>
            </a:r>
            <a:r>
              <a:rPr lang="en-US" dirty="0"/>
              <a:t>members act as Lectors, Eucharistic Ministers, Ushers, CCD teachers in their parish.</a:t>
            </a:r>
          </a:p>
          <a:p>
            <a:pPr lvl="1"/>
            <a:r>
              <a:rPr lang="en-US" dirty="0"/>
              <a:t>Council members serve on Parish Councils, Finance Committee, or other Parish Committees.</a:t>
            </a:r>
          </a:p>
          <a:p>
            <a:pPr lvl="1"/>
            <a:r>
              <a:rPr lang="en-US" dirty="0"/>
              <a:t>Council participates in Altar Servers Recognition Program.</a:t>
            </a:r>
          </a:p>
          <a:p>
            <a:pPr lvl="1"/>
            <a:r>
              <a:rPr lang="en-US" dirty="0"/>
              <a:t>Council participates in Parish Roundtable Program.</a:t>
            </a:r>
          </a:p>
          <a:p>
            <a:pPr lvl="1"/>
            <a:r>
              <a:rPr lang="en-US" dirty="0"/>
              <a:t>Council sponsors a seminarian (RSVP) program.</a:t>
            </a:r>
          </a:p>
          <a:p>
            <a:pPr lvl="1"/>
            <a:r>
              <a:rPr lang="en-US" dirty="0"/>
              <a:t>Council sponsors a prayer hour, bible study or other religious activity in the Parish.</a:t>
            </a:r>
          </a:p>
          <a:p>
            <a:pPr lvl="1"/>
            <a:r>
              <a:rPr lang="en-US" dirty="0"/>
              <a:t>Council prays for vocations,</a:t>
            </a:r>
          </a:p>
          <a:p>
            <a:pPr lvl="1"/>
            <a:r>
              <a:rPr lang="en-US" dirty="0"/>
              <a:t>Council post signs or conducts other “Keep Christ in Christmas” activities in their town.</a:t>
            </a:r>
          </a:p>
          <a:p>
            <a:pPr lvl="1"/>
            <a:r>
              <a:rPr lang="en-US" dirty="0"/>
              <a:t>Council donates funds to the Church or Religious Orders.</a:t>
            </a:r>
          </a:p>
          <a:p>
            <a:pPr lvl="1"/>
            <a:r>
              <a:rPr lang="en-US" dirty="0"/>
              <a:t>Council sponsors social activities in the Parish.</a:t>
            </a:r>
          </a:p>
          <a:p>
            <a:endParaRPr lang="en-US" dirty="0"/>
          </a:p>
        </p:txBody>
      </p:sp>
      <p:sp>
        <p:nvSpPr>
          <p:cNvPr id="3" name="Title 2"/>
          <p:cNvSpPr>
            <a:spLocks noGrp="1"/>
          </p:cNvSpPr>
          <p:nvPr>
            <p:ph type="title"/>
          </p:nvPr>
        </p:nvSpPr>
        <p:spPr/>
        <p:txBody>
          <a:bodyPr>
            <a:normAutofit/>
          </a:bodyPr>
          <a:lstStyle/>
          <a:p>
            <a:r>
              <a:rPr lang="en-US" dirty="0"/>
              <a:t>Church Activities</a:t>
            </a:r>
            <a:r>
              <a:rPr lang="en-US" dirty="0" smtClean="0"/>
              <a:t>:</a:t>
            </a:r>
            <a:endParaRPr lang="en-US" dirty="0"/>
          </a:p>
        </p:txBody>
      </p:sp>
    </p:spTree>
    <p:extLst>
      <p:ext uri="{BB962C8B-B14F-4D97-AF65-F5344CB8AC3E}">
        <p14:creationId xmlns:p14="http://schemas.microsoft.com/office/powerpoint/2010/main" val="2295919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t>Council participates in pro-life Mass.</a:t>
            </a:r>
          </a:p>
          <a:p>
            <a:r>
              <a:rPr lang="en-US" dirty="0" smtClean="0"/>
              <a:t>Council participates in pro-life activities or provides financial support.</a:t>
            </a:r>
          </a:p>
          <a:p>
            <a:r>
              <a:rPr lang="en-US" dirty="0" smtClean="0"/>
              <a:t>Council hosts or participates in a pro-life Baby Shower.</a:t>
            </a:r>
          </a:p>
          <a:p>
            <a:r>
              <a:rPr lang="en-US" dirty="0" smtClean="0"/>
              <a:t>Council is involved with “Morality in the Media” or similar programs supporting decency.</a:t>
            </a:r>
          </a:p>
          <a:p>
            <a:r>
              <a:rPr lang="en-US" dirty="0" smtClean="0"/>
              <a:t>Council supports and/or makes financial donations to support the elderly in their community.</a:t>
            </a:r>
          </a:p>
          <a:p>
            <a:r>
              <a:rPr lang="en-US" dirty="0" smtClean="0"/>
              <a:t>Council runs dinners, holds bingo’s, dances or other social activities for senior citizens.</a:t>
            </a:r>
          </a:p>
          <a:p>
            <a:r>
              <a:rPr lang="en-US" dirty="0" smtClean="0"/>
              <a:t>Council participates in annual tootsie roll drive.</a:t>
            </a:r>
          </a:p>
          <a:p>
            <a:r>
              <a:rPr lang="en-US" dirty="0" smtClean="0"/>
              <a:t>Council members visit nursing homes.</a:t>
            </a:r>
          </a:p>
          <a:p>
            <a:r>
              <a:rPr lang="en-US" dirty="0" smtClean="0"/>
              <a:t>Council members volunteer at local shelters, walk for hunger etc..</a:t>
            </a:r>
          </a:p>
          <a:p>
            <a:r>
              <a:rPr lang="en-US" dirty="0" smtClean="0"/>
              <a:t>Council hall is made available for community activities.</a:t>
            </a:r>
            <a:endParaRPr lang="en-US" dirty="0"/>
          </a:p>
        </p:txBody>
      </p:sp>
      <p:sp>
        <p:nvSpPr>
          <p:cNvPr id="3" name="Title 2"/>
          <p:cNvSpPr>
            <a:spLocks noGrp="1"/>
          </p:cNvSpPr>
          <p:nvPr>
            <p:ph type="title"/>
          </p:nvPr>
        </p:nvSpPr>
        <p:spPr/>
        <p:txBody>
          <a:bodyPr>
            <a:normAutofit/>
          </a:bodyPr>
          <a:lstStyle/>
          <a:p>
            <a:r>
              <a:rPr lang="en-US" dirty="0" smtClean="0"/>
              <a:t>Community Activities:	</a:t>
            </a:r>
            <a:endParaRPr lang="en-US" dirty="0"/>
          </a:p>
        </p:txBody>
      </p:sp>
    </p:spTree>
    <p:extLst>
      <p:ext uri="{BB962C8B-B14F-4D97-AF65-F5344CB8AC3E}">
        <p14:creationId xmlns:p14="http://schemas.microsoft.com/office/powerpoint/2010/main" val="9767667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dirty="0" smtClean="0"/>
              <a:t>Council holds Communion Breakfast for members and families.</a:t>
            </a:r>
          </a:p>
          <a:p>
            <a:r>
              <a:rPr lang="en-US" dirty="0" smtClean="0"/>
              <a:t>Council hosted State Charity Balls.</a:t>
            </a:r>
          </a:p>
          <a:p>
            <a:r>
              <a:rPr lang="en-US" dirty="0" smtClean="0"/>
              <a:t>Council holds memorial Mass for departed brothers.</a:t>
            </a:r>
          </a:p>
          <a:p>
            <a:r>
              <a:rPr lang="en-US" dirty="0" smtClean="0"/>
              <a:t>Council conducts Blood Donor Drives.</a:t>
            </a:r>
          </a:p>
          <a:p>
            <a:r>
              <a:rPr lang="en-US" dirty="0" smtClean="0"/>
              <a:t>Council sponsors baseball, soccer, basketball, volley ball teams etc..</a:t>
            </a:r>
          </a:p>
          <a:p>
            <a:r>
              <a:rPr lang="en-US" dirty="0" smtClean="0"/>
              <a:t>Council holds social events for members and families: spaghetti suppers, Christmas parties for adults and/or children, Installation of Officers, dances, etc..</a:t>
            </a:r>
          </a:p>
          <a:p>
            <a:r>
              <a:rPr lang="en-US" dirty="0" smtClean="0"/>
              <a:t>Council members attend Lantern Award Dinner and participate in other State Council activities such as Bowling and Cribbage tournaments.</a:t>
            </a:r>
          </a:p>
          <a:p>
            <a:r>
              <a:rPr lang="en-US" dirty="0" smtClean="0"/>
              <a:t>Council publicizes events and awards in local newspaper.</a:t>
            </a:r>
          </a:p>
          <a:p>
            <a:r>
              <a:rPr lang="en-US" dirty="0" smtClean="0"/>
              <a:t>Council members participate in local Veterans Day and other local parades.</a:t>
            </a:r>
          </a:p>
          <a:p>
            <a:r>
              <a:rPr lang="en-US" dirty="0" smtClean="0"/>
              <a:t>Council recognizes Knight of the Year, Honorary and Honorary Life Members.</a:t>
            </a:r>
            <a:endParaRPr lang="en-US" dirty="0"/>
          </a:p>
        </p:txBody>
      </p:sp>
      <p:sp>
        <p:nvSpPr>
          <p:cNvPr id="3" name="Title 2"/>
          <p:cNvSpPr>
            <a:spLocks noGrp="1"/>
          </p:cNvSpPr>
          <p:nvPr>
            <p:ph type="title"/>
          </p:nvPr>
        </p:nvSpPr>
        <p:spPr/>
        <p:txBody>
          <a:bodyPr/>
          <a:lstStyle/>
          <a:p>
            <a:r>
              <a:rPr lang="en-US" dirty="0" smtClean="0"/>
              <a:t>Council Activities:</a:t>
            </a:r>
            <a:endParaRPr lang="en-US" dirty="0"/>
          </a:p>
        </p:txBody>
      </p:sp>
    </p:spTree>
    <p:extLst>
      <p:ext uri="{BB962C8B-B14F-4D97-AF65-F5344CB8AC3E}">
        <p14:creationId xmlns:p14="http://schemas.microsoft.com/office/powerpoint/2010/main" val="42204423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t>Council makes donations and provides scholarships to widows and orphans.</a:t>
            </a:r>
          </a:p>
          <a:p>
            <a:r>
              <a:rPr lang="en-US" dirty="0" smtClean="0"/>
              <a:t>Council invites widows to social events and sends copies of newsletters.</a:t>
            </a:r>
          </a:p>
          <a:p>
            <a:r>
              <a:rPr lang="en-US" dirty="0" smtClean="0"/>
              <a:t>Council places K of C flag on graves of departed members on Memorial Day.</a:t>
            </a:r>
          </a:p>
          <a:p>
            <a:r>
              <a:rPr lang="en-US" dirty="0" smtClean="0"/>
              <a:t>Council participates in the Family of the Month program.</a:t>
            </a:r>
          </a:p>
          <a:p>
            <a:r>
              <a:rPr lang="en-US" dirty="0" smtClean="0"/>
              <a:t>Council runs family picnics.</a:t>
            </a:r>
          </a:p>
          <a:p>
            <a:r>
              <a:rPr lang="en-US" dirty="0" smtClean="0"/>
              <a:t>Council provides toys for needy children, contributes to “Toys for Tots” program.</a:t>
            </a:r>
          </a:p>
          <a:p>
            <a:r>
              <a:rPr lang="en-US" dirty="0" smtClean="0"/>
              <a:t>Council runs family night socials.</a:t>
            </a:r>
          </a:p>
          <a:p>
            <a:r>
              <a:rPr lang="en-US" dirty="0" smtClean="0"/>
              <a:t>Council runs family bus trips to La </a:t>
            </a:r>
            <a:r>
              <a:rPr lang="en-US" dirty="0" err="1" smtClean="0"/>
              <a:t>Salette</a:t>
            </a:r>
            <a:r>
              <a:rPr lang="en-US" dirty="0" smtClean="0"/>
              <a:t> shrine.</a:t>
            </a:r>
          </a:p>
          <a:p>
            <a:r>
              <a:rPr lang="en-US" dirty="0" smtClean="0"/>
              <a:t>Council provides food for sick members.</a:t>
            </a:r>
          </a:p>
          <a:p>
            <a:r>
              <a:rPr lang="en-US" dirty="0" smtClean="0"/>
              <a:t>Council holds family dinners.</a:t>
            </a:r>
            <a:endParaRPr lang="en-US" dirty="0"/>
          </a:p>
        </p:txBody>
      </p:sp>
      <p:sp>
        <p:nvSpPr>
          <p:cNvPr id="3" name="Title 2"/>
          <p:cNvSpPr>
            <a:spLocks noGrp="1"/>
          </p:cNvSpPr>
          <p:nvPr>
            <p:ph type="title"/>
          </p:nvPr>
        </p:nvSpPr>
        <p:spPr/>
        <p:txBody>
          <a:bodyPr/>
          <a:lstStyle/>
          <a:p>
            <a:r>
              <a:rPr lang="en-US" dirty="0" smtClean="0"/>
              <a:t>Family Activities:</a:t>
            </a:r>
            <a:endParaRPr lang="en-US" dirty="0"/>
          </a:p>
        </p:txBody>
      </p:sp>
    </p:spTree>
    <p:extLst>
      <p:ext uri="{BB962C8B-B14F-4D97-AF65-F5344CB8AC3E}">
        <p14:creationId xmlns:p14="http://schemas.microsoft.com/office/powerpoint/2010/main" val="34923242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t>Council Sponsors a Columbian Squires Circle.</a:t>
            </a:r>
          </a:p>
          <a:p>
            <a:r>
              <a:rPr lang="en-US" dirty="0" smtClean="0"/>
              <a:t>Council hosts a State Squires meeting or event.</a:t>
            </a:r>
          </a:p>
          <a:p>
            <a:r>
              <a:rPr lang="en-US" dirty="0" smtClean="0"/>
              <a:t>Council sponsors a Boy or Girl Scout or provides financial support.</a:t>
            </a:r>
          </a:p>
          <a:p>
            <a:r>
              <a:rPr lang="en-US" dirty="0" smtClean="0"/>
              <a:t>Council conducts annual Free Throw Competition.</a:t>
            </a:r>
          </a:p>
          <a:p>
            <a:r>
              <a:rPr lang="en-US" dirty="0" smtClean="0"/>
              <a:t>Council awards Scholarship for gradating high school seniors.</a:t>
            </a:r>
          </a:p>
          <a:p>
            <a:r>
              <a:rPr lang="en-US" dirty="0" smtClean="0"/>
              <a:t>Council runs youth dances.</a:t>
            </a:r>
          </a:p>
          <a:p>
            <a:r>
              <a:rPr lang="en-US" dirty="0" smtClean="0"/>
              <a:t>Council members act as coaches or officials for local youth athletic programs.</a:t>
            </a:r>
          </a:p>
          <a:p>
            <a:r>
              <a:rPr lang="en-US" dirty="0" smtClean="0"/>
              <a:t>Council members act as counselors for local CYO groups.</a:t>
            </a:r>
          </a:p>
          <a:p>
            <a:r>
              <a:rPr lang="en-US" dirty="0" smtClean="0"/>
              <a:t>Council sponsor special awards dinners for youth groups.</a:t>
            </a:r>
          </a:p>
          <a:p>
            <a:r>
              <a:rPr lang="en-US" dirty="0" smtClean="0"/>
              <a:t>Council supports Eagle Scout projects.</a:t>
            </a:r>
            <a:endParaRPr lang="en-US" dirty="0"/>
          </a:p>
        </p:txBody>
      </p:sp>
      <p:sp>
        <p:nvSpPr>
          <p:cNvPr id="3" name="Title 2"/>
          <p:cNvSpPr>
            <a:spLocks noGrp="1"/>
          </p:cNvSpPr>
          <p:nvPr>
            <p:ph type="title"/>
          </p:nvPr>
        </p:nvSpPr>
        <p:spPr/>
        <p:txBody>
          <a:bodyPr/>
          <a:lstStyle/>
          <a:p>
            <a:r>
              <a:rPr lang="en-US" dirty="0" smtClean="0"/>
              <a:t>Youth Activities:</a:t>
            </a:r>
            <a:endParaRPr lang="en-US" dirty="0"/>
          </a:p>
        </p:txBody>
      </p:sp>
    </p:spTree>
    <p:extLst>
      <p:ext uri="{BB962C8B-B14F-4D97-AF65-F5344CB8AC3E}">
        <p14:creationId xmlns:p14="http://schemas.microsoft.com/office/powerpoint/2010/main" val="20265731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Council Sponsors a Pro-Life Baby Showers</a:t>
            </a:r>
          </a:p>
          <a:p>
            <a:r>
              <a:rPr lang="en-US" dirty="0" smtClean="0"/>
              <a:t>Council donated to Ultrasound Project.</a:t>
            </a:r>
          </a:p>
          <a:p>
            <a:r>
              <a:rPr lang="en-US" dirty="0" smtClean="0"/>
              <a:t>Council participated in March For Life.</a:t>
            </a:r>
          </a:p>
          <a:p>
            <a:r>
              <a:rPr lang="en-US" dirty="0" smtClean="0"/>
              <a:t>Council had a Pro-Life Mass.</a:t>
            </a:r>
          </a:p>
          <a:p>
            <a:r>
              <a:rPr lang="en-US" dirty="0" smtClean="0"/>
              <a:t>Council participated in the State Council pro-Life Masses around the State.</a:t>
            </a:r>
          </a:p>
          <a:p>
            <a:endParaRPr lang="en-US" dirty="0"/>
          </a:p>
        </p:txBody>
      </p:sp>
      <p:sp>
        <p:nvSpPr>
          <p:cNvPr id="3" name="Title 2"/>
          <p:cNvSpPr>
            <a:spLocks noGrp="1"/>
          </p:cNvSpPr>
          <p:nvPr>
            <p:ph type="title"/>
          </p:nvPr>
        </p:nvSpPr>
        <p:spPr/>
        <p:txBody>
          <a:bodyPr/>
          <a:lstStyle/>
          <a:p>
            <a:r>
              <a:rPr lang="en-US" dirty="0" smtClean="0"/>
              <a:t>Pro-Life Activities:</a:t>
            </a:r>
            <a:endParaRPr lang="en-US" dirty="0"/>
          </a:p>
        </p:txBody>
      </p:sp>
    </p:spTree>
    <p:extLst>
      <p:ext uri="{BB962C8B-B14F-4D97-AF65-F5344CB8AC3E}">
        <p14:creationId xmlns:p14="http://schemas.microsoft.com/office/powerpoint/2010/main" val="423713054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2501</TotalTime>
  <Words>1610</Words>
  <Application>Microsoft Office PowerPoint</Application>
  <PresentationFormat>On-screen Show (4:3)</PresentationFormat>
  <Paragraphs>137</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Concourse</vt:lpstr>
      <vt:lpstr>Shoot for the Stars</vt:lpstr>
      <vt:lpstr>Star Council Award Benefits</vt:lpstr>
      <vt:lpstr>Star Council Award Goal</vt:lpstr>
      <vt:lpstr>Star Council Award  Requirement Summary</vt:lpstr>
      <vt:lpstr>Star Council Award Requirement Checklist</vt:lpstr>
      <vt:lpstr>PowerPoint Presentation</vt:lpstr>
      <vt:lpstr>Father McGivney Award </vt:lpstr>
      <vt:lpstr>Founders’ Award </vt:lpstr>
      <vt:lpstr>Columbian Award </vt:lpstr>
      <vt:lpstr>Summary of Forms Required</vt:lpstr>
      <vt:lpstr>Summary of Forms Required Continued</vt:lpstr>
      <vt:lpstr>Example of Activities that qualify under the Columbian Award</vt:lpstr>
      <vt:lpstr>Church Activities:</vt:lpstr>
      <vt:lpstr>Community Activities: </vt:lpstr>
      <vt:lpstr>Council Activities:</vt:lpstr>
      <vt:lpstr>Family Activities:</vt:lpstr>
      <vt:lpstr>Youth Activities:</vt:lpstr>
      <vt:lpstr>Pro-Life Activities:</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Shoot for the Stars</dc:title>
  <dc:creator>Marty</dc:creator>
  <cp:lastModifiedBy>Owner</cp:lastModifiedBy>
  <cp:revision>30</cp:revision>
  <dcterms:created xsi:type="dcterms:W3CDTF">2012-12-08T18:41:09Z</dcterms:created>
  <dcterms:modified xsi:type="dcterms:W3CDTF">2012-12-28T20:21:33Z</dcterms:modified>
</cp:coreProperties>
</file>