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80"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39" autoAdjust="0"/>
  </p:normalViewPr>
  <p:slideViewPr>
    <p:cSldViewPr>
      <p:cViewPr>
        <p:scale>
          <a:sx n="100" d="100"/>
          <a:sy n="100" d="100"/>
        </p:scale>
        <p:origin x="-1152" y="105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5CCF18-69D5-4B81-AD3B-164BBA6274C1}" type="datetimeFigureOut">
              <a:rPr lang="en-US" smtClean="0"/>
              <a:pPr/>
              <a:t>7/1/2013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403634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CCF18-69D5-4B81-AD3B-164BBA6274C1}" type="datetimeFigureOut">
              <a:rPr lang="en-US" smtClean="0"/>
              <a:pPr/>
              <a:t>7/1/2013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370304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CCF18-69D5-4B81-AD3B-164BBA6274C1}" type="datetimeFigureOut">
              <a:rPr lang="en-US" smtClean="0"/>
              <a:pPr/>
              <a:t>7/1/2013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17313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CCF18-69D5-4B81-AD3B-164BBA6274C1}" type="datetimeFigureOut">
              <a:rPr lang="en-US" smtClean="0"/>
              <a:pPr/>
              <a:t>7/1/2013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49446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CCF18-69D5-4B81-AD3B-164BBA6274C1}" type="datetimeFigureOut">
              <a:rPr lang="en-US" smtClean="0"/>
              <a:pPr/>
              <a:t>7/1/2013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277851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5CCF18-69D5-4B81-AD3B-164BBA6274C1}" type="datetimeFigureOut">
              <a:rPr lang="en-US" smtClean="0"/>
              <a:pPr/>
              <a:t>7/1/2013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290929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5CCF18-69D5-4B81-AD3B-164BBA6274C1}" type="datetimeFigureOut">
              <a:rPr lang="en-US" smtClean="0"/>
              <a:pPr/>
              <a:t>7/1/2013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7434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5CCF18-69D5-4B81-AD3B-164BBA6274C1}" type="datetimeFigureOut">
              <a:rPr lang="en-US" smtClean="0"/>
              <a:pPr/>
              <a:t>7/1/2013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313546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CCF18-69D5-4B81-AD3B-164BBA6274C1}" type="datetimeFigureOut">
              <a:rPr lang="en-US" smtClean="0"/>
              <a:pPr/>
              <a:t>7/1/2013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113160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CCF18-69D5-4B81-AD3B-164BBA6274C1}" type="datetimeFigureOut">
              <a:rPr lang="en-US" smtClean="0"/>
              <a:pPr/>
              <a:t>7/1/2013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100996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CCF18-69D5-4B81-AD3B-164BBA6274C1}" type="datetimeFigureOut">
              <a:rPr lang="en-US" smtClean="0"/>
              <a:pPr/>
              <a:t>7/1/2013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296508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CCF18-69D5-4B81-AD3B-164BBA6274C1}" type="datetimeFigureOut">
              <a:rPr lang="en-US" smtClean="0"/>
              <a:pPr/>
              <a:t>7/1/2013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DCC24-C28E-4F99-9FA1-44334842E9DA}" type="slidenum">
              <a:rPr lang="en-US" smtClean="0"/>
              <a:pPr/>
              <a:t>‹#›</a:t>
            </a:fld>
            <a:endParaRPr lang="en-US" dirty="0"/>
          </a:p>
        </p:txBody>
      </p:sp>
    </p:spTree>
    <p:extLst>
      <p:ext uri="{BB962C8B-B14F-4D97-AF65-F5344CB8AC3E}">
        <p14:creationId xmlns:p14="http://schemas.microsoft.com/office/powerpoint/2010/main" xmlns="" val="1730635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
        <p:nvSpPr>
          <p:cNvPr id="5" name="Content Placeholder 4"/>
          <p:cNvSpPr>
            <a:spLocks noGrp="1"/>
          </p:cNvSpPr>
          <p:nvPr>
            <p:ph idx="1"/>
          </p:nvPr>
        </p:nvSpPr>
        <p:spPr>
          <a:xfrm>
            <a:off x="457200" y="1600201"/>
            <a:ext cx="8229600" cy="4038599"/>
          </a:xfrm>
          <a:solidFill>
            <a:srgbClr val="00B0F0"/>
          </a:solidFill>
        </p:spPr>
        <p:txBody>
          <a:bodyPr>
            <a:normAutofit/>
          </a:bodyPr>
          <a:lstStyle/>
          <a:p>
            <a:pPr marL="0" indent="0" algn="ctr">
              <a:buNone/>
            </a:pPr>
            <a:r>
              <a:rPr lang="en-US" sz="2800" dirty="0" smtClean="0">
                <a:solidFill>
                  <a:schemeClr val="bg1"/>
                </a:solidFill>
                <a:latin typeface="Engravers MT" pitchFamily="18" charset="0"/>
              </a:rPr>
              <a:t>A guide for your council</a:t>
            </a:r>
          </a:p>
          <a:p>
            <a:pPr marL="0" indent="0" algn="ctr">
              <a:buNone/>
            </a:pPr>
            <a:r>
              <a:rPr lang="en-US" sz="2800" dirty="0" smtClean="0">
                <a:solidFill>
                  <a:schemeClr val="bg1"/>
                </a:solidFill>
                <a:latin typeface="Engravers MT" pitchFamily="18" charset="0"/>
              </a:rPr>
              <a:t>To become a</a:t>
            </a:r>
          </a:p>
          <a:p>
            <a:pPr marL="0" indent="0" algn="ctr">
              <a:buNone/>
            </a:pPr>
            <a:r>
              <a:rPr lang="en-US" sz="2800" dirty="0" smtClean="0">
                <a:solidFill>
                  <a:schemeClr val="bg1"/>
                </a:solidFill>
                <a:latin typeface="Engravers MT" pitchFamily="18" charset="0"/>
              </a:rPr>
              <a:t>Stronger and closer knit</a:t>
            </a:r>
          </a:p>
          <a:p>
            <a:pPr marL="0" indent="0" algn="ctr">
              <a:buNone/>
            </a:pPr>
            <a:r>
              <a:rPr lang="en-US" sz="2800" dirty="0" smtClean="0">
                <a:solidFill>
                  <a:schemeClr val="bg1"/>
                </a:solidFill>
                <a:latin typeface="Engravers MT" pitchFamily="18" charset="0"/>
              </a:rPr>
              <a:t>Organization!</a:t>
            </a:r>
          </a:p>
          <a:p>
            <a:pPr marL="0" indent="0" algn="ctr">
              <a:buNone/>
            </a:pPr>
            <a:endParaRPr lang="en-US" sz="2800" dirty="0">
              <a:solidFill>
                <a:schemeClr val="bg1"/>
              </a:solidFill>
              <a:latin typeface="Engravers MT" pitchFamily="18" charset="0"/>
            </a:endParaRPr>
          </a:p>
          <a:p>
            <a:pPr marL="0" indent="0" algn="ctr">
              <a:buNone/>
            </a:pPr>
            <a:r>
              <a:rPr lang="en-US" sz="1600" dirty="0" smtClean="0">
                <a:solidFill>
                  <a:schemeClr val="bg1"/>
                </a:solidFill>
                <a:latin typeface="Engravers MT" pitchFamily="18" charset="0"/>
              </a:rPr>
              <a:t>Presented by: </a:t>
            </a:r>
          </a:p>
          <a:p>
            <a:pPr marL="0" indent="0" algn="ctr">
              <a:buNone/>
            </a:pPr>
            <a:r>
              <a:rPr lang="en-US" sz="1600" dirty="0" smtClean="0">
                <a:solidFill>
                  <a:schemeClr val="bg1"/>
                </a:solidFill>
                <a:latin typeface="Engravers MT" pitchFamily="18" charset="0"/>
              </a:rPr>
              <a:t>The Massachusetts State Membership director </a:t>
            </a:r>
          </a:p>
          <a:p>
            <a:pPr marL="0" indent="0" algn="ctr">
              <a:buNone/>
            </a:pPr>
            <a:r>
              <a:rPr lang="en-US" sz="1600" dirty="0" smtClean="0">
                <a:solidFill>
                  <a:schemeClr val="bg1"/>
                </a:solidFill>
                <a:latin typeface="Engravers MT" pitchFamily="18" charset="0"/>
              </a:rPr>
              <a:t>Stephen Brenner, F.D.D.</a:t>
            </a:r>
          </a:p>
          <a:p>
            <a:pPr marL="0" indent="0" algn="ctr">
              <a:buNone/>
            </a:pPr>
            <a:r>
              <a:rPr lang="en-US" sz="1600" dirty="0" smtClean="0">
                <a:solidFill>
                  <a:schemeClr val="bg1"/>
                </a:solidFill>
                <a:latin typeface="Engravers MT" pitchFamily="18" charset="0"/>
              </a:rPr>
              <a:t>&amp;</a:t>
            </a:r>
          </a:p>
          <a:p>
            <a:pPr marL="0" indent="0" algn="ctr">
              <a:buNone/>
            </a:pPr>
            <a:r>
              <a:rPr lang="en-US" sz="1600" dirty="0" smtClean="0">
                <a:solidFill>
                  <a:schemeClr val="bg1"/>
                </a:solidFill>
                <a:latin typeface="Engravers MT" pitchFamily="18" charset="0"/>
              </a:rPr>
              <a:t>William Huber, D.D.</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57650" y="5715000"/>
            <a:ext cx="1066800" cy="1066800"/>
          </a:xfrm>
          <a:prstGeom prst="rect">
            <a:avLst/>
          </a:prstGeom>
        </p:spPr>
      </p:pic>
    </p:spTree>
    <p:extLst>
      <p:ext uri="{BB962C8B-B14F-4D97-AF65-F5344CB8AC3E}">
        <p14:creationId xmlns:p14="http://schemas.microsoft.com/office/powerpoint/2010/main" xmlns="" val="220193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wipe(down)">
                                      <p:cBhvr>
                                        <p:cTn id="43" dur="580">
                                          <p:stCondLst>
                                            <p:cond delay="0"/>
                                          </p:stCondLst>
                                        </p:cTn>
                                        <p:tgtEl>
                                          <p:spTgt spid="5">
                                            <p:txEl>
                                              <p:pRg st="1" end="1"/>
                                            </p:txEl>
                                          </p:spTgt>
                                        </p:tgtEl>
                                      </p:cBhvr>
                                    </p:animEffect>
                                    <p:anim calcmode="lin" valueType="num">
                                      <p:cBhvr>
                                        <p:cTn id="4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1" end="1"/>
                                            </p:txEl>
                                          </p:spTgt>
                                        </p:tgtEl>
                                      </p:cBhvr>
                                      <p:to x="100000" y="60000"/>
                                    </p:animScale>
                                    <p:animScale>
                                      <p:cBhvr>
                                        <p:cTn id="50" dur="166" decel="50000">
                                          <p:stCondLst>
                                            <p:cond delay="676"/>
                                          </p:stCondLst>
                                        </p:cTn>
                                        <p:tgtEl>
                                          <p:spTgt spid="5">
                                            <p:txEl>
                                              <p:pRg st="1" end="1"/>
                                            </p:txEl>
                                          </p:spTgt>
                                        </p:tgtEl>
                                      </p:cBhvr>
                                      <p:to x="100000" y="100000"/>
                                    </p:animScale>
                                    <p:animScale>
                                      <p:cBhvr>
                                        <p:cTn id="51" dur="26">
                                          <p:stCondLst>
                                            <p:cond delay="1312"/>
                                          </p:stCondLst>
                                        </p:cTn>
                                        <p:tgtEl>
                                          <p:spTgt spid="5">
                                            <p:txEl>
                                              <p:pRg st="1" end="1"/>
                                            </p:txEl>
                                          </p:spTgt>
                                        </p:tgtEl>
                                      </p:cBhvr>
                                      <p:to x="100000" y="80000"/>
                                    </p:animScale>
                                    <p:animScale>
                                      <p:cBhvr>
                                        <p:cTn id="52" dur="166" decel="50000">
                                          <p:stCondLst>
                                            <p:cond delay="1338"/>
                                          </p:stCondLst>
                                        </p:cTn>
                                        <p:tgtEl>
                                          <p:spTgt spid="5">
                                            <p:txEl>
                                              <p:pRg st="1" end="1"/>
                                            </p:txEl>
                                          </p:spTgt>
                                        </p:tgtEl>
                                      </p:cBhvr>
                                      <p:to x="100000" y="100000"/>
                                    </p:animScale>
                                    <p:animScale>
                                      <p:cBhvr>
                                        <p:cTn id="53" dur="26">
                                          <p:stCondLst>
                                            <p:cond delay="1642"/>
                                          </p:stCondLst>
                                        </p:cTn>
                                        <p:tgtEl>
                                          <p:spTgt spid="5">
                                            <p:txEl>
                                              <p:pRg st="1" end="1"/>
                                            </p:txEl>
                                          </p:spTgt>
                                        </p:tgtEl>
                                      </p:cBhvr>
                                      <p:to x="100000" y="90000"/>
                                    </p:animScale>
                                    <p:animScale>
                                      <p:cBhvr>
                                        <p:cTn id="54" dur="166" decel="50000">
                                          <p:stCondLst>
                                            <p:cond delay="1668"/>
                                          </p:stCondLst>
                                        </p:cTn>
                                        <p:tgtEl>
                                          <p:spTgt spid="5">
                                            <p:txEl>
                                              <p:pRg st="1" end="1"/>
                                            </p:txEl>
                                          </p:spTgt>
                                        </p:tgtEl>
                                      </p:cBhvr>
                                      <p:to x="100000" y="100000"/>
                                    </p:animScale>
                                    <p:animScale>
                                      <p:cBhvr>
                                        <p:cTn id="55" dur="26">
                                          <p:stCondLst>
                                            <p:cond delay="1808"/>
                                          </p:stCondLst>
                                        </p:cTn>
                                        <p:tgtEl>
                                          <p:spTgt spid="5">
                                            <p:txEl>
                                              <p:pRg st="1" end="1"/>
                                            </p:txEl>
                                          </p:spTgt>
                                        </p:tgtEl>
                                      </p:cBhvr>
                                      <p:to x="100000" y="95000"/>
                                    </p:animScale>
                                    <p:animScale>
                                      <p:cBhvr>
                                        <p:cTn id="56" dur="166" decel="50000">
                                          <p:stCondLst>
                                            <p:cond delay="1834"/>
                                          </p:stCondLst>
                                        </p:cTn>
                                        <p:tgtEl>
                                          <p:spTgt spid="5">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wipe(down)">
                                      <p:cBhvr>
                                        <p:cTn id="61" dur="580">
                                          <p:stCondLst>
                                            <p:cond delay="0"/>
                                          </p:stCondLst>
                                        </p:cTn>
                                        <p:tgtEl>
                                          <p:spTgt spid="5">
                                            <p:txEl>
                                              <p:pRg st="2" end="2"/>
                                            </p:txEl>
                                          </p:spTgt>
                                        </p:tgtEl>
                                      </p:cBhvr>
                                    </p:animEffect>
                                    <p:anim calcmode="lin" valueType="num">
                                      <p:cBhvr>
                                        <p:cTn id="6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2" end="2"/>
                                            </p:txEl>
                                          </p:spTgt>
                                        </p:tgtEl>
                                      </p:cBhvr>
                                      <p:to x="100000" y="60000"/>
                                    </p:animScale>
                                    <p:animScale>
                                      <p:cBhvr>
                                        <p:cTn id="68" dur="166" decel="50000">
                                          <p:stCondLst>
                                            <p:cond delay="676"/>
                                          </p:stCondLst>
                                        </p:cTn>
                                        <p:tgtEl>
                                          <p:spTgt spid="5">
                                            <p:txEl>
                                              <p:pRg st="2" end="2"/>
                                            </p:txEl>
                                          </p:spTgt>
                                        </p:tgtEl>
                                      </p:cBhvr>
                                      <p:to x="100000" y="100000"/>
                                    </p:animScale>
                                    <p:animScale>
                                      <p:cBhvr>
                                        <p:cTn id="69" dur="26">
                                          <p:stCondLst>
                                            <p:cond delay="1312"/>
                                          </p:stCondLst>
                                        </p:cTn>
                                        <p:tgtEl>
                                          <p:spTgt spid="5">
                                            <p:txEl>
                                              <p:pRg st="2" end="2"/>
                                            </p:txEl>
                                          </p:spTgt>
                                        </p:tgtEl>
                                      </p:cBhvr>
                                      <p:to x="100000" y="80000"/>
                                    </p:animScale>
                                    <p:animScale>
                                      <p:cBhvr>
                                        <p:cTn id="70" dur="166" decel="50000">
                                          <p:stCondLst>
                                            <p:cond delay="1338"/>
                                          </p:stCondLst>
                                        </p:cTn>
                                        <p:tgtEl>
                                          <p:spTgt spid="5">
                                            <p:txEl>
                                              <p:pRg st="2" end="2"/>
                                            </p:txEl>
                                          </p:spTgt>
                                        </p:tgtEl>
                                      </p:cBhvr>
                                      <p:to x="100000" y="100000"/>
                                    </p:animScale>
                                    <p:animScale>
                                      <p:cBhvr>
                                        <p:cTn id="71" dur="26">
                                          <p:stCondLst>
                                            <p:cond delay="1642"/>
                                          </p:stCondLst>
                                        </p:cTn>
                                        <p:tgtEl>
                                          <p:spTgt spid="5">
                                            <p:txEl>
                                              <p:pRg st="2" end="2"/>
                                            </p:txEl>
                                          </p:spTgt>
                                        </p:tgtEl>
                                      </p:cBhvr>
                                      <p:to x="100000" y="90000"/>
                                    </p:animScale>
                                    <p:animScale>
                                      <p:cBhvr>
                                        <p:cTn id="72" dur="166" decel="50000">
                                          <p:stCondLst>
                                            <p:cond delay="1668"/>
                                          </p:stCondLst>
                                        </p:cTn>
                                        <p:tgtEl>
                                          <p:spTgt spid="5">
                                            <p:txEl>
                                              <p:pRg st="2" end="2"/>
                                            </p:txEl>
                                          </p:spTgt>
                                        </p:tgtEl>
                                      </p:cBhvr>
                                      <p:to x="100000" y="100000"/>
                                    </p:animScale>
                                    <p:animScale>
                                      <p:cBhvr>
                                        <p:cTn id="73" dur="26">
                                          <p:stCondLst>
                                            <p:cond delay="1808"/>
                                          </p:stCondLst>
                                        </p:cTn>
                                        <p:tgtEl>
                                          <p:spTgt spid="5">
                                            <p:txEl>
                                              <p:pRg st="2" end="2"/>
                                            </p:txEl>
                                          </p:spTgt>
                                        </p:tgtEl>
                                      </p:cBhvr>
                                      <p:to x="100000" y="95000"/>
                                    </p:animScale>
                                    <p:animScale>
                                      <p:cBhvr>
                                        <p:cTn id="74" dur="166" decel="50000">
                                          <p:stCondLst>
                                            <p:cond delay="1834"/>
                                          </p:stCondLst>
                                        </p:cTn>
                                        <p:tgtEl>
                                          <p:spTgt spid="5">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Effect transition="in" filter="wipe(down)">
                                      <p:cBhvr>
                                        <p:cTn id="79" dur="580">
                                          <p:stCondLst>
                                            <p:cond delay="0"/>
                                          </p:stCondLst>
                                        </p:cTn>
                                        <p:tgtEl>
                                          <p:spTgt spid="5">
                                            <p:txEl>
                                              <p:pRg st="3" end="3"/>
                                            </p:txEl>
                                          </p:spTgt>
                                        </p:tgtEl>
                                      </p:cBhvr>
                                    </p:animEffect>
                                    <p:anim calcmode="lin" valueType="num">
                                      <p:cBhvr>
                                        <p:cTn id="8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3" end="3"/>
                                            </p:txEl>
                                          </p:spTgt>
                                        </p:tgtEl>
                                      </p:cBhvr>
                                      <p:to x="100000" y="60000"/>
                                    </p:animScale>
                                    <p:animScale>
                                      <p:cBhvr>
                                        <p:cTn id="86" dur="166" decel="50000">
                                          <p:stCondLst>
                                            <p:cond delay="676"/>
                                          </p:stCondLst>
                                        </p:cTn>
                                        <p:tgtEl>
                                          <p:spTgt spid="5">
                                            <p:txEl>
                                              <p:pRg st="3" end="3"/>
                                            </p:txEl>
                                          </p:spTgt>
                                        </p:tgtEl>
                                      </p:cBhvr>
                                      <p:to x="100000" y="100000"/>
                                    </p:animScale>
                                    <p:animScale>
                                      <p:cBhvr>
                                        <p:cTn id="87" dur="26">
                                          <p:stCondLst>
                                            <p:cond delay="1312"/>
                                          </p:stCondLst>
                                        </p:cTn>
                                        <p:tgtEl>
                                          <p:spTgt spid="5">
                                            <p:txEl>
                                              <p:pRg st="3" end="3"/>
                                            </p:txEl>
                                          </p:spTgt>
                                        </p:tgtEl>
                                      </p:cBhvr>
                                      <p:to x="100000" y="80000"/>
                                    </p:animScale>
                                    <p:animScale>
                                      <p:cBhvr>
                                        <p:cTn id="88" dur="166" decel="50000">
                                          <p:stCondLst>
                                            <p:cond delay="1338"/>
                                          </p:stCondLst>
                                        </p:cTn>
                                        <p:tgtEl>
                                          <p:spTgt spid="5">
                                            <p:txEl>
                                              <p:pRg st="3" end="3"/>
                                            </p:txEl>
                                          </p:spTgt>
                                        </p:tgtEl>
                                      </p:cBhvr>
                                      <p:to x="100000" y="100000"/>
                                    </p:animScale>
                                    <p:animScale>
                                      <p:cBhvr>
                                        <p:cTn id="89" dur="26">
                                          <p:stCondLst>
                                            <p:cond delay="1642"/>
                                          </p:stCondLst>
                                        </p:cTn>
                                        <p:tgtEl>
                                          <p:spTgt spid="5">
                                            <p:txEl>
                                              <p:pRg st="3" end="3"/>
                                            </p:txEl>
                                          </p:spTgt>
                                        </p:tgtEl>
                                      </p:cBhvr>
                                      <p:to x="100000" y="90000"/>
                                    </p:animScale>
                                    <p:animScale>
                                      <p:cBhvr>
                                        <p:cTn id="90" dur="166" decel="50000">
                                          <p:stCondLst>
                                            <p:cond delay="1668"/>
                                          </p:stCondLst>
                                        </p:cTn>
                                        <p:tgtEl>
                                          <p:spTgt spid="5">
                                            <p:txEl>
                                              <p:pRg st="3" end="3"/>
                                            </p:txEl>
                                          </p:spTgt>
                                        </p:tgtEl>
                                      </p:cBhvr>
                                      <p:to x="100000" y="100000"/>
                                    </p:animScale>
                                    <p:animScale>
                                      <p:cBhvr>
                                        <p:cTn id="91" dur="26">
                                          <p:stCondLst>
                                            <p:cond delay="1808"/>
                                          </p:stCondLst>
                                        </p:cTn>
                                        <p:tgtEl>
                                          <p:spTgt spid="5">
                                            <p:txEl>
                                              <p:pRg st="3" end="3"/>
                                            </p:txEl>
                                          </p:spTgt>
                                        </p:tgtEl>
                                      </p:cBhvr>
                                      <p:to x="100000" y="95000"/>
                                    </p:animScale>
                                    <p:animScale>
                                      <p:cBhvr>
                                        <p:cTn id="92" dur="166" decel="50000">
                                          <p:stCondLst>
                                            <p:cond delay="1834"/>
                                          </p:stCondLst>
                                        </p:cTn>
                                        <p:tgtEl>
                                          <p:spTgt spid="5">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5">
                                            <p:txEl>
                                              <p:pRg st="5" end="5"/>
                                            </p:txEl>
                                          </p:spTgt>
                                        </p:tgtEl>
                                        <p:attrNameLst>
                                          <p:attrName>style.visibility</p:attrName>
                                        </p:attrNameLst>
                                      </p:cBhvr>
                                      <p:to>
                                        <p:strVal val="visible"/>
                                      </p:to>
                                    </p:set>
                                    <p:animEffect transition="in" filter="wipe(down)">
                                      <p:cBhvr>
                                        <p:cTn id="97" dur="580">
                                          <p:stCondLst>
                                            <p:cond delay="0"/>
                                          </p:stCondLst>
                                        </p:cTn>
                                        <p:tgtEl>
                                          <p:spTgt spid="5">
                                            <p:txEl>
                                              <p:pRg st="5" end="5"/>
                                            </p:txEl>
                                          </p:spTgt>
                                        </p:tgtEl>
                                      </p:cBhvr>
                                    </p:animEffect>
                                    <p:anim calcmode="lin" valueType="num">
                                      <p:cBhvr>
                                        <p:cTn id="98"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5" end="5"/>
                                            </p:txEl>
                                          </p:spTgt>
                                        </p:tgtEl>
                                      </p:cBhvr>
                                      <p:to x="100000" y="60000"/>
                                    </p:animScale>
                                    <p:animScale>
                                      <p:cBhvr>
                                        <p:cTn id="104" dur="166" decel="50000">
                                          <p:stCondLst>
                                            <p:cond delay="676"/>
                                          </p:stCondLst>
                                        </p:cTn>
                                        <p:tgtEl>
                                          <p:spTgt spid="5">
                                            <p:txEl>
                                              <p:pRg st="5" end="5"/>
                                            </p:txEl>
                                          </p:spTgt>
                                        </p:tgtEl>
                                      </p:cBhvr>
                                      <p:to x="100000" y="100000"/>
                                    </p:animScale>
                                    <p:animScale>
                                      <p:cBhvr>
                                        <p:cTn id="105" dur="26">
                                          <p:stCondLst>
                                            <p:cond delay="1312"/>
                                          </p:stCondLst>
                                        </p:cTn>
                                        <p:tgtEl>
                                          <p:spTgt spid="5">
                                            <p:txEl>
                                              <p:pRg st="5" end="5"/>
                                            </p:txEl>
                                          </p:spTgt>
                                        </p:tgtEl>
                                      </p:cBhvr>
                                      <p:to x="100000" y="80000"/>
                                    </p:animScale>
                                    <p:animScale>
                                      <p:cBhvr>
                                        <p:cTn id="106" dur="166" decel="50000">
                                          <p:stCondLst>
                                            <p:cond delay="1338"/>
                                          </p:stCondLst>
                                        </p:cTn>
                                        <p:tgtEl>
                                          <p:spTgt spid="5">
                                            <p:txEl>
                                              <p:pRg st="5" end="5"/>
                                            </p:txEl>
                                          </p:spTgt>
                                        </p:tgtEl>
                                      </p:cBhvr>
                                      <p:to x="100000" y="100000"/>
                                    </p:animScale>
                                    <p:animScale>
                                      <p:cBhvr>
                                        <p:cTn id="107" dur="26">
                                          <p:stCondLst>
                                            <p:cond delay="1642"/>
                                          </p:stCondLst>
                                        </p:cTn>
                                        <p:tgtEl>
                                          <p:spTgt spid="5">
                                            <p:txEl>
                                              <p:pRg st="5" end="5"/>
                                            </p:txEl>
                                          </p:spTgt>
                                        </p:tgtEl>
                                      </p:cBhvr>
                                      <p:to x="100000" y="90000"/>
                                    </p:animScale>
                                    <p:animScale>
                                      <p:cBhvr>
                                        <p:cTn id="108" dur="166" decel="50000">
                                          <p:stCondLst>
                                            <p:cond delay="1668"/>
                                          </p:stCondLst>
                                        </p:cTn>
                                        <p:tgtEl>
                                          <p:spTgt spid="5">
                                            <p:txEl>
                                              <p:pRg st="5" end="5"/>
                                            </p:txEl>
                                          </p:spTgt>
                                        </p:tgtEl>
                                      </p:cBhvr>
                                      <p:to x="100000" y="100000"/>
                                    </p:animScale>
                                    <p:animScale>
                                      <p:cBhvr>
                                        <p:cTn id="109" dur="26">
                                          <p:stCondLst>
                                            <p:cond delay="1808"/>
                                          </p:stCondLst>
                                        </p:cTn>
                                        <p:tgtEl>
                                          <p:spTgt spid="5">
                                            <p:txEl>
                                              <p:pRg st="5" end="5"/>
                                            </p:txEl>
                                          </p:spTgt>
                                        </p:tgtEl>
                                      </p:cBhvr>
                                      <p:to x="100000" y="95000"/>
                                    </p:animScale>
                                    <p:animScale>
                                      <p:cBhvr>
                                        <p:cTn id="110" dur="166" decel="50000">
                                          <p:stCondLst>
                                            <p:cond delay="1834"/>
                                          </p:stCondLst>
                                        </p:cTn>
                                        <p:tgtEl>
                                          <p:spTgt spid="5">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5">
                                            <p:txEl>
                                              <p:pRg st="6" end="6"/>
                                            </p:txEl>
                                          </p:spTgt>
                                        </p:tgtEl>
                                        <p:attrNameLst>
                                          <p:attrName>style.visibility</p:attrName>
                                        </p:attrNameLst>
                                      </p:cBhvr>
                                      <p:to>
                                        <p:strVal val="visible"/>
                                      </p:to>
                                    </p:set>
                                    <p:animEffect transition="in" filter="wipe(down)">
                                      <p:cBhvr>
                                        <p:cTn id="115" dur="580">
                                          <p:stCondLst>
                                            <p:cond delay="0"/>
                                          </p:stCondLst>
                                        </p:cTn>
                                        <p:tgtEl>
                                          <p:spTgt spid="5">
                                            <p:txEl>
                                              <p:pRg st="6" end="6"/>
                                            </p:txEl>
                                          </p:spTgt>
                                        </p:tgtEl>
                                      </p:cBhvr>
                                    </p:animEffect>
                                    <p:anim calcmode="lin" valueType="num">
                                      <p:cBhvr>
                                        <p:cTn id="116"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5">
                                            <p:txEl>
                                              <p:pRg st="6" end="6"/>
                                            </p:txEl>
                                          </p:spTgt>
                                        </p:tgtEl>
                                      </p:cBhvr>
                                      <p:to x="100000" y="60000"/>
                                    </p:animScale>
                                    <p:animScale>
                                      <p:cBhvr>
                                        <p:cTn id="122" dur="166" decel="50000">
                                          <p:stCondLst>
                                            <p:cond delay="676"/>
                                          </p:stCondLst>
                                        </p:cTn>
                                        <p:tgtEl>
                                          <p:spTgt spid="5">
                                            <p:txEl>
                                              <p:pRg st="6" end="6"/>
                                            </p:txEl>
                                          </p:spTgt>
                                        </p:tgtEl>
                                      </p:cBhvr>
                                      <p:to x="100000" y="100000"/>
                                    </p:animScale>
                                    <p:animScale>
                                      <p:cBhvr>
                                        <p:cTn id="123" dur="26">
                                          <p:stCondLst>
                                            <p:cond delay="1312"/>
                                          </p:stCondLst>
                                        </p:cTn>
                                        <p:tgtEl>
                                          <p:spTgt spid="5">
                                            <p:txEl>
                                              <p:pRg st="6" end="6"/>
                                            </p:txEl>
                                          </p:spTgt>
                                        </p:tgtEl>
                                      </p:cBhvr>
                                      <p:to x="100000" y="80000"/>
                                    </p:animScale>
                                    <p:animScale>
                                      <p:cBhvr>
                                        <p:cTn id="124" dur="166" decel="50000">
                                          <p:stCondLst>
                                            <p:cond delay="1338"/>
                                          </p:stCondLst>
                                        </p:cTn>
                                        <p:tgtEl>
                                          <p:spTgt spid="5">
                                            <p:txEl>
                                              <p:pRg st="6" end="6"/>
                                            </p:txEl>
                                          </p:spTgt>
                                        </p:tgtEl>
                                      </p:cBhvr>
                                      <p:to x="100000" y="100000"/>
                                    </p:animScale>
                                    <p:animScale>
                                      <p:cBhvr>
                                        <p:cTn id="125" dur="26">
                                          <p:stCondLst>
                                            <p:cond delay="1642"/>
                                          </p:stCondLst>
                                        </p:cTn>
                                        <p:tgtEl>
                                          <p:spTgt spid="5">
                                            <p:txEl>
                                              <p:pRg st="6" end="6"/>
                                            </p:txEl>
                                          </p:spTgt>
                                        </p:tgtEl>
                                      </p:cBhvr>
                                      <p:to x="100000" y="90000"/>
                                    </p:animScale>
                                    <p:animScale>
                                      <p:cBhvr>
                                        <p:cTn id="126" dur="166" decel="50000">
                                          <p:stCondLst>
                                            <p:cond delay="1668"/>
                                          </p:stCondLst>
                                        </p:cTn>
                                        <p:tgtEl>
                                          <p:spTgt spid="5">
                                            <p:txEl>
                                              <p:pRg st="6" end="6"/>
                                            </p:txEl>
                                          </p:spTgt>
                                        </p:tgtEl>
                                      </p:cBhvr>
                                      <p:to x="100000" y="100000"/>
                                    </p:animScale>
                                    <p:animScale>
                                      <p:cBhvr>
                                        <p:cTn id="127" dur="26">
                                          <p:stCondLst>
                                            <p:cond delay="1808"/>
                                          </p:stCondLst>
                                        </p:cTn>
                                        <p:tgtEl>
                                          <p:spTgt spid="5">
                                            <p:txEl>
                                              <p:pRg st="6" end="6"/>
                                            </p:txEl>
                                          </p:spTgt>
                                        </p:tgtEl>
                                      </p:cBhvr>
                                      <p:to x="100000" y="95000"/>
                                    </p:animScale>
                                    <p:animScale>
                                      <p:cBhvr>
                                        <p:cTn id="128" dur="166" decel="50000">
                                          <p:stCondLst>
                                            <p:cond delay="1834"/>
                                          </p:stCondLst>
                                        </p:cTn>
                                        <p:tgtEl>
                                          <p:spTgt spid="5">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5">
                                            <p:txEl>
                                              <p:pRg st="7" end="7"/>
                                            </p:txEl>
                                          </p:spTgt>
                                        </p:tgtEl>
                                        <p:attrNameLst>
                                          <p:attrName>style.visibility</p:attrName>
                                        </p:attrNameLst>
                                      </p:cBhvr>
                                      <p:to>
                                        <p:strVal val="visible"/>
                                      </p:to>
                                    </p:set>
                                    <p:animEffect transition="in" filter="wipe(down)">
                                      <p:cBhvr>
                                        <p:cTn id="133" dur="580">
                                          <p:stCondLst>
                                            <p:cond delay="0"/>
                                          </p:stCondLst>
                                        </p:cTn>
                                        <p:tgtEl>
                                          <p:spTgt spid="5">
                                            <p:txEl>
                                              <p:pRg st="7" end="7"/>
                                            </p:txEl>
                                          </p:spTgt>
                                        </p:tgtEl>
                                      </p:cBhvr>
                                    </p:animEffect>
                                    <p:anim calcmode="lin" valueType="num">
                                      <p:cBhvr>
                                        <p:cTn id="134"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5">
                                            <p:txEl>
                                              <p:pRg st="7" end="7"/>
                                            </p:txEl>
                                          </p:spTgt>
                                        </p:tgtEl>
                                      </p:cBhvr>
                                      <p:to x="100000" y="60000"/>
                                    </p:animScale>
                                    <p:animScale>
                                      <p:cBhvr>
                                        <p:cTn id="140" dur="166" decel="50000">
                                          <p:stCondLst>
                                            <p:cond delay="676"/>
                                          </p:stCondLst>
                                        </p:cTn>
                                        <p:tgtEl>
                                          <p:spTgt spid="5">
                                            <p:txEl>
                                              <p:pRg st="7" end="7"/>
                                            </p:txEl>
                                          </p:spTgt>
                                        </p:tgtEl>
                                      </p:cBhvr>
                                      <p:to x="100000" y="100000"/>
                                    </p:animScale>
                                    <p:animScale>
                                      <p:cBhvr>
                                        <p:cTn id="141" dur="26">
                                          <p:stCondLst>
                                            <p:cond delay="1312"/>
                                          </p:stCondLst>
                                        </p:cTn>
                                        <p:tgtEl>
                                          <p:spTgt spid="5">
                                            <p:txEl>
                                              <p:pRg st="7" end="7"/>
                                            </p:txEl>
                                          </p:spTgt>
                                        </p:tgtEl>
                                      </p:cBhvr>
                                      <p:to x="100000" y="80000"/>
                                    </p:animScale>
                                    <p:animScale>
                                      <p:cBhvr>
                                        <p:cTn id="142" dur="166" decel="50000">
                                          <p:stCondLst>
                                            <p:cond delay="1338"/>
                                          </p:stCondLst>
                                        </p:cTn>
                                        <p:tgtEl>
                                          <p:spTgt spid="5">
                                            <p:txEl>
                                              <p:pRg st="7" end="7"/>
                                            </p:txEl>
                                          </p:spTgt>
                                        </p:tgtEl>
                                      </p:cBhvr>
                                      <p:to x="100000" y="100000"/>
                                    </p:animScale>
                                    <p:animScale>
                                      <p:cBhvr>
                                        <p:cTn id="143" dur="26">
                                          <p:stCondLst>
                                            <p:cond delay="1642"/>
                                          </p:stCondLst>
                                        </p:cTn>
                                        <p:tgtEl>
                                          <p:spTgt spid="5">
                                            <p:txEl>
                                              <p:pRg st="7" end="7"/>
                                            </p:txEl>
                                          </p:spTgt>
                                        </p:tgtEl>
                                      </p:cBhvr>
                                      <p:to x="100000" y="90000"/>
                                    </p:animScale>
                                    <p:animScale>
                                      <p:cBhvr>
                                        <p:cTn id="144" dur="166" decel="50000">
                                          <p:stCondLst>
                                            <p:cond delay="1668"/>
                                          </p:stCondLst>
                                        </p:cTn>
                                        <p:tgtEl>
                                          <p:spTgt spid="5">
                                            <p:txEl>
                                              <p:pRg st="7" end="7"/>
                                            </p:txEl>
                                          </p:spTgt>
                                        </p:tgtEl>
                                      </p:cBhvr>
                                      <p:to x="100000" y="100000"/>
                                    </p:animScale>
                                    <p:animScale>
                                      <p:cBhvr>
                                        <p:cTn id="145" dur="26">
                                          <p:stCondLst>
                                            <p:cond delay="1808"/>
                                          </p:stCondLst>
                                        </p:cTn>
                                        <p:tgtEl>
                                          <p:spTgt spid="5">
                                            <p:txEl>
                                              <p:pRg st="7" end="7"/>
                                            </p:txEl>
                                          </p:spTgt>
                                        </p:tgtEl>
                                      </p:cBhvr>
                                      <p:to x="100000" y="95000"/>
                                    </p:animScale>
                                    <p:animScale>
                                      <p:cBhvr>
                                        <p:cTn id="146" dur="166" decel="50000">
                                          <p:stCondLst>
                                            <p:cond delay="1834"/>
                                          </p:stCondLst>
                                        </p:cTn>
                                        <p:tgtEl>
                                          <p:spTgt spid="5">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5">
                                            <p:txEl>
                                              <p:pRg st="8" end="8"/>
                                            </p:txEl>
                                          </p:spTgt>
                                        </p:tgtEl>
                                        <p:attrNameLst>
                                          <p:attrName>style.visibility</p:attrName>
                                        </p:attrNameLst>
                                      </p:cBhvr>
                                      <p:to>
                                        <p:strVal val="visible"/>
                                      </p:to>
                                    </p:set>
                                    <p:animEffect transition="in" filter="wipe(down)">
                                      <p:cBhvr>
                                        <p:cTn id="151" dur="580">
                                          <p:stCondLst>
                                            <p:cond delay="0"/>
                                          </p:stCondLst>
                                        </p:cTn>
                                        <p:tgtEl>
                                          <p:spTgt spid="5">
                                            <p:txEl>
                                              <p:pRg st="8" end="8"/>
                                            </p:txEl>
                                          </p:spTgt>
                                        </p:tgtEl>
                                      </p:cBhvr>
                                    </p:animEffect>
                                    <p:anim calcmode="lin" valueType="num">
                                      <p:cBhvr>
                                        <p:cTn id="152"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5">
                                            <p:txEl>
                                              <p:pRg st="8" end="8"/>
                                            </p:txEl>
                                          </p:spTgt>
                                        </p:tgtEl>
                                      </p:cBhvr>
                                      <p:to x="100000" y="60000"/>
                                    </p:animScale>
                                    <p:animScale>
                                      <p:cBhvr>
                                        <p:cTn id="158" dur="166" decel="50000">
                                          <p:stCondLst>
                                            <p:cond delay="676"/>
                                          </p:stCondLst>
                                        </p:cTn>
                                        <p:tgtEl>
                                          <p:spTgt spid="5">
                                            <p:txEl>
                                              <p:pRg st="8" end="8"/>
                                            </p:txEl>
                                          </p:spTgt>
                                        </p:tgtEl>
                                      </p:cBhvr>
                                      <p:to x="100000" y="100000"/>
                                    </p:animScale>
                                    <p:animScale>
                                      <p:cBhvr>
                                        <p:cTn id="159" dur="26">
                                          <p:stCondLst>
                                            <p:cond delay="1312"/>
                                          </p:stCondLst>
                                        </p:cTn>
                                        <p:tgtEl>
                                          <p:spTgt spid="5">
                                            <p:txEl>
                                              <p:pRg st="8" end="8"/>
                                            </p:txEl>
                                          </p:spTgt>
                                        </p:tgtEl>
                                      </p:cBhvr>
                                      <p:to x="100000" y="80000"/>
                                    </p:animScale>
                                    <p:animScale>
                                      <p:cBhvr>
                                        <p:cTn id="160" dur="166" decel="50000">
                                          <p:stCondLst>
                                            <p:cond delay="1338"/>
                                          </p:stCondLst>
                                        </p:cTn>
                                        <p:tgtEl>
                                          <p:spTgt spid="5">
                                            <p:txEl>
                                              <p:pRg st="8" end="8"/>
                                            </p:txEl>
                                          </p:spTgt>
                                        </p:tgtEl>
                                      </p:cBhvr>
                                      <p:to x="100000" y="100000"/>
                                    </p:animScale>
                                    <p:animScale>
                                      <p:cBhvr>
                                        <p:cTn id="161" dur="26">
                                          <p:stCondLst>
                                            <p:cond delay="1642"/>
                                          </p:stCondLst>
                                        </p:cTn>
                                        <p:tgtEl>
                                          <p:spTgt spid="5">
                                            <p:txEl>
                                              <p:pRg st="8" end="8"/>
                                            </p:txEl>
                                          </p:spTgt>
                                        </p:tgtEl>
                                      </p:cBhvr>
                                      <p:to x="100000" y="90000"/>
                                    </p:animScale>
                                    <p:animScale>
                                      <p:cBhvr>
                                        <p:cTn id="162" dur="166" decel="50000">
                                          <p:stCondLst>
                                            <p:cond delay="1668"/>
                                          </p:stCondLst>
                                        </p:cTn>
                                        <p:tgtEl>
                                          <p:spTgt spid="5">
                                            <p:txEl>
                                              <p:pRg st="8" end="8"/>
                                            </p:txEl>
                                          </p:spTgt>
                                        </p:tgtEl>
                                      </p:cBhvr>
                                      <p:to x="100000" y="100000"/>
                                    </p:animScale>
                                    <p:animScale>
                                      <p:cBhvr>
                                        <p:cTn id="163" dur="26">
                                          <p:stCondLst>
                                            <p:cond delay="1808"/>
                                          </p:stCondLst>
                                        </p:cTn>
                                        <p:tgtEl>
                                          <p:spTgt spid="5">
                                            <p:txEl>
                                              <p:pRg st="8" end="8"/>
                                            </p:txEl>
                                          </p:spTgt>
                                        </p:tgtEl>
                                      </p:cBhvr>
                                      <p:to x="100000" y="95000"/>
                                    </p:animScale>
                                    <p:animScale>
                                      <p:cBhvr>
                                        <p:cTn id="164" dur="166" decel="50000">
                                          <p:stCondLst>
                                            <p:cond delay="1834"/>
                                          </p:stCondLst>
                                        </p:cTn>
                                        <p:tgtEl>
                                          <p:spTgt spid="5">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5">
                                            <p:txEl>
                                              <p:pRg st="9" end="9"/>
                                            </p:txEl>
                                          </p:spTgt>
                                        </p:tgtEl>
                                        <p:attrNameLst>
                                          <p:attrName>style.visibility</p:attrName>
                                        </p:attrNameLst>
                                      </p:cBhvr>
                                      <p:to>
                                        <p:strVal val="visible"/>
                                      </p:to>
                                    </p:set>
                                    <p:animEffect transition="in" filter="wipe(down)">
                                      <p:cBhvr>
                                        <p:cTn id="169" dur="580">
                                          <p:stCondLst>
                                            <p:cond delay="0"/>
                                          </p:stCondLst>
                                        </p:cTn>
                                        <p:tgtEl>
                                          <p:spTgt spid="5">
                                            <p:txEl>
                                              <p:pRg st="9" end="9"/>
                                            </p:txEl>
                                          </p:spTgt>
                                        </p:tgtEl>
                                      </p:cBhvr>
                                    </p:animEffect>
                                    <p:anim calcmode="lin" valueType="num">
                                      <p:cBhvr>
                                        <p:cTn id="170" dur="1822"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5">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5">
                                            <p:txEl>
                                              <p:pRg st="9" end="9"/>
                                            </p:txEl>
                                          </p:spTgt>
                                        </p:tgtEl>
                                      </p:cBhvr>
                                      <p:to x="100000" y="60000"/>
                                    </p:animScale>
                                    <p:animScale>
                                      <p:cBhvr>
                                        <p:cTn id="176" dur="166" decel="50000">
                                          <p:stCondLst>
                                            <p:cond delay="676"/>
                                          </p:stCondLst>
                                        </p:cTn>
                                        <p:tgtEl>
                                          <p:spTgt spid="5">
                                            <p:txEl>
                                              <p:pRg st="9" end="9"/>
                                            </p:txEl>
                                          </p:spTgt>
                                        </p:tgtEl>
                                      </p:cBhvr>
                                      <p:to x="100000" y="100000"/>
                                    </p:animScale>
                                    <p:animScale>
                                      <p:cBhvr>
                                        <p:cTn id="177" dur="26">
                                          <p:stCondLst>
                                            <p:cond delay="1312"/>
                                          </p:stCondLst>
                                        </p:cTn>
                                        <p:tgtEl>
                                          <p:spTgt spid="5">
                                            <p:txEl>
                                              <p:pRg st="9" end="9"/>
                                            </p:txEl>
                                          </p:spTgt>
                                        </p:tgtEl>
                                      </p:cBhvr>
                                      <p:to x="100000" y="80000"/>
                                    </p:animScale>
                                    <p:animScale>
                                      <p:cBhvr>
                                        <p:cTn id="178" dur="166" decel="50000">
                                          <p:stCondLst>
                                            <p:cond delay="1338"/>
                                          </p:stCondLst>
                                        </p:cTn>
                                        <p:tgtEl>
                                          <p:spTgt spid="5">
                                            <p:txEl>
                                              <p:pRg st="9" end="9"/>
                                            </p:txEl>
                                          </p:spTgt>
                                        </p:tgtEl>
                                      </p:cBhvr>
                                      <p:to x="100000" y="100000"/>
                                    </p:animScale>
                                    <p:animScale>
                                      <p:cBhvr>
                                        <p:cTn id="179" dur="26">
                                          <p:stCondLst>
                                            <p:cond delay="1642"/>
                                          </p:stCondLst>
                                        </p:cTn>
                                        <p:tgtEl>
                                          <p:spTgt spid="5">
                                            <p:txEl>
                                              <p:pRg st="9" end="9"/>
                                            </p:txEl>
                                          </p:spTgt>
                                        </p:tgtEl>
                                      </p:cBhvr>
                                      <p:to x="100000" y="90000"/>
                                    </p:animScale>
                                    <p:animScale>
                                      <p:cBhvr>
                                        <p:cTn id="180" dur="166" decel="50000">
                                          <p:stCondLst>
                                            <p:cond delay="1668"/>
                                          </p:stCondLst>
                                        </p:cTn>
                                        <p:tgtEl>
                                          <p:spTgt spid="5">
                                            <p:txEl>
                                              <p:pRg st="9" end="9"/>
                                            </p:txEl>
                                          </p:spTgt>
                                        </p:tgtEl>
                                      </p:cBhvr>
                                      <p:to x="100000" y="100000"/>
                                    </p:animScale>
                                    <p:animScale>
                                      <p:cBhvr>
                                        <p:cTn id="181" dur="26">
                                          <p:stCondLst>
                                            <p:cond delay="1808"/>
                                          </p:stCondLst>
                                        </p:cTn>
                                        <p:tgtEl>
                                          <p:spTgt spid="5">
                                            <p:txEl>
                                              <p:pRg st="9" end="9"/>
                                            </p:txEl>
                                          </p:spTgt>
                                        </p:tgtEl>
                                      </p:cBhvr>
                                      <p:to x="100000" y="95000"/>
                                    </p:animScale>
                                    <p:animScale>
                                      <p:cBhvr>
                                        <p:cTn id="182" dur="166" decel="50000">
                                          <p:stCondLst>
                                            <p:cond delay="1834"/>
                                          </p:stCondLst>
                                        </p:cTn>
                                        <p:tgtEl>
                                          <p:spTgt spid="5">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2200" dirty="0" smtClean="0">
                <a:latin typeface="Engravers MT" pitchFamily="18" charset="0"/>
              </a:rPr>
              <a:t>At this point in time, I would like</a:t>
            </a:r>
            <a:br>
              <a:rPr lang="en-US" sz="2200" dirty="0" smtClean="0">
                <a:latin typeface="Engravers MT" pitchFamily="18" charset="0"/>
              </a:rPr>
            </a:br>
            <a:r>
              <a:rPr lang="en-US" sz="2200" dirty="0" smtClean="0">
                <a:latin typeface="Engravers MT" pitchFamily="18" charset="0"/>
              </a:rPr>
              <a:t>to thank all of you here today,</a:t>
            </a:r>
            <a:br>
              <a:rPr lang="en-US" sz="2200" dirty="0" smtClean="0">
                <a:latin typeface="Engravers MT" pitchFamily="18" charset="0"/>
              </a:rPr>
            </a:br>
            <a:r>
              <a:rPr lang="en-US" sz="2200" dirty="0" smtClean="0">
                <a:latin typeface="Engravers MT" pitchFamily="18" charset="0"/>
              </a:rPr>
              <a:t>for Your attention and interest</a:t>
            </a:r>
            <a:br>
              <a:rPr lang="en-US" sz="2200" dirty="0" smtClean="0">
                <a:latin typeface="Engravers MT" pitchFamily="18" charset="0"/>
              </a:rPr>
            </a:br>
            <a:r>
              <a:rPr lang="en-US" sz="2200" dirty="0" smtClean="0">
                <a:latin typeface="Engravers MT" pitchFamily="18" charset="0"/>
              </a:rPr>
              <a:t>in this Program so far, the new</a:t>
            </a:r>
            <a:br>
              <a:rPr lang="en-US" sz="2200" dirty="0" smtClean="0">
                <a:latin typeface="Engravers MT" pitchFamily="18" charset="0"/>
              </a:rPr>
            </a:br>
            <a:r>
              <a:rPr lang="en-US" sz="2200" dirty="0" smtClean="0">
                <a:latin typeface="Engravers MT" pitchFamily="18" charset="0"/>
              </a:rPr>
              <a:t>“mentor training program.”</a:t>
            </a:r>
          </a:p>
          <a:p>
            <a:pPr marL="0" indent="0">
              <a:buNone/>
            </a:pPr>
            <a:endParaRPr lang="en-US" sz="2200" dirty="0" smtClean="0">
              <a:latin typeface="Engravers MT" pitchFamily="18" charset="0"/>
            </a:endParaRPr>
          </a:p>
          <a:p>
            <a:pPr marL="0" indent="0">
              <a:buNone/>
            </a:pPr>
            <a:endParaRPr lang="en-US" sz="2200" dirty="0">
              <a:latin typeface="Engravers MT" pitchFamily="18" charset="0"/>
            </a:endParaRPr>
          </a:p>
          <a:p>
            <a:pPr marL="0" indent="0">
              <a:buNone/>
            </a:pPr>
            <a:endParaRPr lang="en-US" sz="2200" dirty="0">
              <a:latin typeface="Engravers MT" pitchFamily="18" charset="0"/>
            </a:endParaRPr>
          </a:p>
          <a:p>
            <a:pPr marL="0" indent="0">
              <a:buNone/>
            </a:pPr>
            <a:r>
              <a:rPr lang="en-US" sz="2200" dirty="0" smtClean="0">
                <a:latin typeface="Engravers MT" pitchFamily="18" charset="0"/>
              </a:rPr>
              <a:t>Now, It’s my pleasure to </a:t>
            </a:r>
            <a:br>
              <a:rPr lang="en-US" sz="2200" dirty="0" smtClean="0">
                <a:latin typeface="Engravers MT" pitchFamily="18" charset="0"/>
              </a:rPr>
            </a:br>
            <a:r>
              <a:rPr lang="en-US" sz="2200" dirty="0" smtClean="0">
                <a:latin typeface="Engravers MT" pitchFamily="18" charset="0"/>
              </a:rPr>
              <a:t>introduce you to D.D. Bill Huber,</a:t>
            </a:r>
            <a:br>
              <a:rPr lang="en-US" sz="2200" dirty="0" smtClean="0">
                <a:latin typeface="Engravers MT" pitchFamily="18" charset="0"/>
              </a:rPr>
            </a:br>
            <a:r>
              <a:rPr lang="en-US" sz="2200" dirty="0" smtClean="0">
                <a:latin typeface="Engravers MT" pitchFamily="18" charset="0"/>
              </a:rPr>
              <a:t>who will continue to help you</a:t>
            </a:r>
            <a:br>
              <a:rPr lang="en-US" sz="2200" dirty="0" smtClean="0">
                <a:latin typeface="Engravers MT" pitchFamily="18" charset="0"/>
              </a:rPr>
            </a:br>
            <a:r>
              <a:rPr lang="en-US" sz="2200" dirty="0" smtClean="0">
                <a:latin typeface="Engravers MT" pitchFamily="18" charset="0"/>
              </a:rPr>
              <a:t>understand how the mentor</a:t>
            </a:r>
            <a:br>
              <a:rPr lang="en-US" sz="2200" dirty="0" smtClean="0">
                <a:latin typeface="Engravers MT" pitchFamily="18" charset="0"/>
              </a:rPr>
            </a:br>
            <a:r>
              <a:rPr lang="en-US" sz="2200" dirty="0" smtClean="0">
                <a:latin typeface="Engravers MT" pitchFamily="18" charset="0"/>
              </a:rPr>
              <a:t>training program works in</a:t>
            </a:r>
            <a:br>
              <a:rPr lang="en-US" sz="2200" dirty="0" smtClean="0">
                <a:latin typeface="Engravers MT" pitchFamily="18" charset="0"/>
              </a:rPr>
            </a:br>
            <a:r>
              <a:rPr lang="en-US" sz="2200" dirty="0" smtClean="0">
                <a:latin typeface="Engravers MT" pitchFamily="18" charset="0"/>
              </a:rPr>
              <a:t>detail!</a:t>
            </a:r>
            <a:endParaRPr lang="en-US" sz="20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pic>
        <p:nvPicPr>
          <p:cNvPr id="7" name="Picture 2" descr="http://www.massachusettsstatekofc.org/StateOff/brenner_stephe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203" r="9522"/>
          <a:stretch/>
        </p:blipFill>
        <p:spPr bwMode="auto">
          <a:xfrm>
            <a:off x="7147720" y="1600200"/>
            <a:ext cx="1552575" cy="219520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www.massachusettsstatekofc.org/DD_11_12/huber_willia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7720" y="4114799"/>
            <a:ext cx="1552575" cy="23354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18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lgn="ctr">
              <a:buNone/>
            </a:pPr>
            <a:r>
              <a:rPr lang="en-US" sz="2200" dirty="0" smtClean="0">
                <a:latin typeface="Engravers MT" pitchFamily="18" charset="0"/>
              </a:rPr>
              <a:t>Again, welcome my brother knights to the second level of training for the</a:t>
            </a:r>
          </a:p>
          <a:p>
            <a:pPr marL="0" indent="0" algn="ctr">
              <a:buNone/>
            </a:pPr>
            <a:r>
              <a:rPr lang="en-US" sz="2200" dirty="0" smtClean="0">
                <a:latin typeface="Engravers MT" pitchFamily="18" charset="0"/>
              </a:rPr>
              <a:t>“mentor training program!”</a:t>
            </a:r>
          </a:p>
          <a:p>
            <a:endParaRPr lang="en-US" sz="2000" dirty="0">
              <a:latin typeface="Engravers MT" pitchFamily="18" charset="0"/>
            </a:endParaRPr>
          </a:p>
          <a:p>
            <a:r>
              <a:rPr lang="en-US" sz="2200" dirty="0" smtClean="0">
                <a:latin typeface="Engravers MT" pitchFamily="18" charset="0"/>
              </a:rPr>
              <a:t>The </a:t>
            </a:r>
            <a:r>
              <a:rPr lang="en-US" sz="2200" b="1" dirty="0" smtClean="0">
                <a:latin typeface="Engravers MT" pitchFamily="18" charset="0"/>
              </a:rPr>
              <a:t>first thing</a:t>
            </a:r>
            <a:r>
              <a:rPr lang="en-US" sz="2200" dirty="0" smtClean="0">
                <a:latin typeface="Engravers MT" pitchFamily="18" charset="0"/>
              </a:rPr>
              <a:t> that a chancellor should ensure is that the candidate makes his first degree within a </a:t>
            </a:r>
            <a:r>
              <a:rPr lang="en-US" sz="2200" b="1" dirty="0" smtClean="0">
                <a:latin typeface="Engravers MT" pitchFamily="18" charset="0"/>
              </a:rPr>
              <a:t>three</a:t>
            </a:r>
            <a:r>
              <a:rPr lang="en-US" sz="2200" dirty="0" smtClean="0">
                <a:latin typeface="Engravers MT" pitchFamily="18" charset="0"/>
              </a:rPr>
              <a:t> </a:t>
            </a:r>
            <a:r>
              <a:rPr lang="en-US" sz="2200" b="1" dirty="0" smtClean="0">
                <a:latin typeface="Engravers MT" pitchFamily="18" charset="0"/>
              </a:rPr>
              <a:t>to six week </a:t>
            </a:r>
            <a:r>
              <a:rPr lang="en-US" sz="2200" dirty="0" smtClean="0">
                <a:latin typeface="Engravers MT" pitchFamily="18" charset="0"/>
              </a:rPr>
              <a:t>period, or earlier. Any thing beyond that timeline, would most likely result in </a:t>
            </a:r>
            <a:r>
              <a:rPr lang="en-US" sz="2200" b="1" dirty="0" smtClean="0">
                <a:latin typeface="Engravers MT" pitchFamily="18" charset="0"/>
              </a:rPr>
              <a:t>an 85% loss ration</a:t>
            </a:r>
            <a:r>
              <a:rPr lang="en-US" sz="2200" dirty="0" smtClean="0">
                <a:latin typeface="Engravers MT" pitchFamily="18" charset="0"/>
              </a:rPr>
              <a:t> of any and all candidates!</a:t>
            </a:r>
          </a:p>
          <a:p>
            <a:r>
              <a:rPr lang="en-US" sz="2200" b="1" dirty="0" smtClean="0">
                <a:latin typeface="Engravers MT" pitchFamily="18" charset="0"/>
              </a:rPr>
              <a:t>Immediately after the first degree</a:t>
            </a:r>
            <a:r>
              <a:rPr lang="en-US" sz="2200" dirty="0" smtClean="0">
                <a:latin typeface="Engravers MT" pitchFamily="18" charset="0"/>
              </a:rPr>
              <a:t>, your chancellor needs to formally welcome the new member to the council. This is The first step in making him feel at home and a part of the knights of Columbus fraternity.</a:t>
            </a:r>
            <a:endParaRPr lang="en-US" sz="22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65675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486400"/>
          </a:xfrm>
        </p:spPr>
        <p:txBody>
          <a:bodyPr>
            <a:normAutofit fontScale="92500"/>
          </a:bodyPr>
          <a:lstStyle/>
          <a:p>
            <a:pPr marL="0" indent="0" algn="ctr">
              <a:buNone/>
            </a:pPr>
            <a:r>
              <a:rPr lang="en-US" sz="2000" dirty="0" smtClean="0">
                <a:latin typeface="Engravers MT" pitchFamily="18" charset="0"/>
              </a:rPr>
              <a:t>Your chancellor should use the</a:t>
            </a:r>
          </a:p>
          <a:p>
            <a:pPr marL="0" indent="0" algn="ctr">
              <a:buNone/>
            </a:pPr>
            <a:r>
              <a:rPr lang="en-US" sz="2000" dirty="0" smtClean="0">
                <a:latin typeface="Engravers MT" pitchFamily="18" charset="0"/>
              </a:rPr>
              <a:t>Following script or a similar one!</a:t>
            </a:r>
          </a:p>
          <a:p>
            <a:pPr marL="0" indent="0" algn="ctr">
              <a:buNone/>
            </a:pPr>
            <a:endParaRPr lang="en-US" sz="800" dirty="0">
              <a:latin typeface="Engravers MT" pitchFamily="18" charset="0"/>
            </a:endParaRPr>
          </a:p>
          <a:p>
            <a:r>
              <a:rPr lang="en-US" sz="2000" b="1" dirty="0" smtClean="0">
                <a:latin typeface="Engravers MT" pitchFamily="18" charset="0"/>
              </a:rPr>
              <a:t>Welcome</a:t>
            </a:r>
            <a:r>
              <a:rPr lang="en-US" sz="2000" dirty="0" smtClean="0">
                <a:latin typeface="Engravers MT" pitchFamily="18" charset="0"/>
              </a:rPr>
              <a:t> Brother (name), I’m pleased that you have decided to join the knights of Columbus, the largest catholic lay organization in the world with more than 1.8 million members. </a:t>
            </a:r>
          </a:p>
          <a:p>
            <a:r>
              <a:rPr lang="en-US" sz="2000" dirty="0" smtClean="0">
                <a:latin typeface="Engravers MT" pitchFamily="18" charset="0"/>
              </a:rPr>
              <a:t>There are two brothers that I would like to have you meet at this time. On your application to the knights, </a:t>
            </a:r>
            <a:r>
              <a:rPr lang="en-US" sz="2000" b="1" dirty="0" smtClean="0">
                <a:latin typeface="Engravers MT" pitchFamily="18" charset="0"/>
              </a:rPr>
              <a:t>you</a:t>
            </a:r>
            <a:r>
              <a:rPr lang="en-US" sz="2000" dirty="0" smtClean="0">
                <a:latin typeface="Engravers MT" pitchFamily="18" charset="0"/>
              </a:rPr>
              <a:t> </a:t>
            </a:r>
            <a:r>
              <a:rPr lang="en-US" sz="2000" b="1" dirty="0" smtClean="0">
                <a:latin typeface="Engravers MT" pitchFamily="18" charset="0"/>
              </a:rPr>
              <a:t>indicated</a:t>
            </a:r>
            <a:r>
              <a:rPr lang="en-US" sz="2000" dirty="0" smtClean="0">
                <a:latin typeface="Engravers MT" pitchFamily="18" charset="0"/>
              </a:rPr>
              <a:t> that you were interested in (e.g.) working with the youth in our community and therefore, I would like to introduce you to brother (name). He  is our youth director and he would like you to join his committee working with the young boys and girls of our area.</a:t>
            </a:r>
            <a:endParaRPr lang="en-US" sz="2000" dirty="0">
              <a:latin typeface="Engravers MT" pitchFamily="18" charset="0"/>
            </a:endParaRPr>
          </a:p>
        </p:txBody>
      </p:sp>
      <p:sp>
        <p:nvSpPr>
          <p:cNvPr id="4" name="Title 3"/>
          <p:cNvSpPr>
            <a:spLocks noGrp="1"/>
          </p:cNvSpPr>
          <p:nvPr>
            <p:ph type="title"/>
          </p:nvPr>
        </p:nvSpPr>
        <p:spPr>
          <a:xfrm>
            <a:off x="457200" y="76200"/>
            <a:ext cx="8229600"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186482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r>
              <a:rPr lang="en-US" sz="2000" dirty="0" smtClean="0">
                <a:latin typeface="Engravers MT" pitchFamily="18" charset="0"/>
              </a:rPr>
              <a:t>For any youth activities that our council might engage in, </a:t>
            </a:r>
            <a:r>
              <a:rPr lang="en-US" sz="2000" b="1" dirty="0" smtClean="0">
                <a:latin typeface="Engravers MT" pitchFamily="18" charset="0"/>
              </a:rPr>
              <a:t>you can expect</a:t>
            </a:r>
            <a:r>
              <a:rPr lang="en-US" sz="2000" dirty="0" smtClean="0">
                <a:latin typeface="Engravers MT" pitchFamily="18" charset="0"/>
              </a:rPr>
              <a:t> that Brother (name) will be contacting you and asking you for your assistance. </a:t>
            </a:r>
          </a:p>
          <a:p>
            <a:r>
              <a:rPr lang="en-US" sz="2000" dirty="0" smtClean="0">
                <a:latin typeface="Engravers MT" pitchFamily="18" charset="0"/>
              </a:rPr>
              <a:t>Please, Before you leave to go home today, would you leave your telephone and/or cellphone number(s) along with your e-mail address with him so that the two of you will be able to </a:t>
            </a:r>
            <a:r>
              <a:rPr lang="en-US" sz="2000" b="1" dirty="0" smtClean="0">
                <a:latin typeface="Engravers MT" pitchFamily="18" charset="0"/>
              </a:rPr>
              <a:t>reach one another in a timely fashion</a:t>
            </a:r>
            <a:r>
              <a:rPr lang="en-US" sz="2000" dirty="0" smtClean="0">
                <a:latin typeface="Engravers MT" pitchFamily="18" charset="0"/>
              </a:rPr>
              <a:t>.</a:t>
            </a:r>
          </a:p>
          <a:p>
            <a:r>
              <a:rPr lang="en-US" sz="2000" dirty="0" smtClean="0">
                <a:latin typeface="Engravers MT" pitchFamily="18" charset="0"/>
              </a:rPr>
              <a:t>This will </a:t>
            </a:r>
            <a:r>
              <a:rPr lang="en-US" sz="2000" b="1" dirty="0" smtClean="0">
                <a:latin typeface="Engravers MT" pitchFamily="18" charset="0"/>
              </a:rPr>
              <a:t>ensure</a:t>
            </a:r>
            <a:r>
              <a:rPr lang="en-US" sz="2000" dirty="0" smtClean="0">
                <a:latin typeface="Engravers MT" pitchFamily="18" charset="0"/>
              </a:rPr>
              <a:t> that our youth activities will be covered at all times.</a:t>
            </a:r>
          </a:p>
          <a:p>
            <a:r>
              <a:rPr lang="en-US" sz="2000" b="1" dirty="0" smtClean="0">
                <a:latin typeface="Engravers MT" pitchFamily="18" charset="0"/>
              </a:rPr>
              <a:t>Do you have any questions </a:t>
            </a:r>
            <a:r>
              <a:rPr lang="en-US" sz="2000" dirty="0" smtClean="0">
                <a:latin typeface="Engravers MT" pitchFamily="18" charset="0"/>
              </a:rPr>
              <a:t>for our youth director at this time?</a:t>
            </a: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286633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72000"/>
          </a:xfrm>
        </p:spPr>
        <p:txBody>
          <a:bodyPr>
            <a:normAutofit/>
          </a:bodyPr>
          <a:lstStyle/>
          <a:p>
            <a:r>
              <a:rPr lang="en-US" sz="2000" dirty="0" smtClean="0">
                <a:latin typeface="Engravers MT" pitchFamily="18" charset="0"/>
              </a:rPr>
              <a:t>Now, the </a:t>
            </a:r>
            <a:r>
              <a:rPr lang="en-US" sz="2000" b="1" dirty="0" smtClean="0">
                <a:latin typeface="Engravers MT" pitchFamily="18" charset="0"/>
              </a:rPr>
              <a:t>second</a:t>
            </a:r>
            <a:r>
              <a:rPr lang="en-US" sz="2000" dirty="0" smtClean="0">
                <a:latin typeface="Engravers MT" pitchFamily="18" charset="0"/>
              </a:rPr>
              <a:t> brother knight that I would like to introduce you to,  is Brother (name).</a:t>
            </a:r>
          </a:p>
          <a:p>
            <a:r>
              <a:rPr lang="en-US" sz="2000" dirty="0" smtClean="0">
                <a:latin typeface="Engravers MT" pitchFamily="18" charset="0"/>
              </a:rPr>
              <a:t>Our council is very fortunate to have several members who have </a:t>
            </a:r>
            <a:r>
              <a:rPr lang="en-US" sz="2000" b="1" dirty="0" smtClean="0">
                <a:latin typeface="Engravers MT" pitchFamily="18" charset="0"/>
              </a:rPr>
              <a:t>volunteered to be a mentor for new members</a:t>
            </a:r>
            <a:r>
              <a:rPr lang="en-US" sz="2000" dirty="0" smtClean="0">
                <a:latin typeface="Engravers MT" pitchFamily="18" charset="0"/>
              </a:rPr>
              <a:t> such as yourself.</a:t>
            </a:r>
          </a:p>
          <a:p>
            <a:r>
              <a:rPr lang="en-US" sz="2000" dirty="0" smtClean="0">
                <a:latin typeface="Engravers MT" pitchFamily="18" charset="0"/>
              </a:rPr>
              <a:t>Brother (name) has asked and </a:t>
            </a:r>
            <a:r>
              <a:rPr lang="en-US" sz="2000" b="1" dirty="0" smtClean="0">
                <a:latin typeface="Engravers MT" pitchFamily="18" charset="0"/>
              </a:rPr>
              <a:t>has been appointed to be your mentor</a:t>
            </a:r>
            <a:r>
              <a:rPr lang="en-US" sz="2000" dirty="0" smtClean="0">
                <a:latin typeface="Engravers MT" pitchFamily="18" charset="0"/>
              </a:rPr>
              <a:t> for the next six months.</a:t>
            </a:r>
          </a:p>
          <a:p>
            <a:r>
              <a:rPr lang="en-US" sz="2000" dirty="0" smtClean="0">
                <a:latin typeface="Engravers MT" pitchFamily="18" charset="0"/>
              </a:rPr>
              <a:t>Now, let me explain just exactly what brother (name) is </a:t>
            </a:r>
            <a:r>
              <a:rPr lang="en-US" sz="2000" b="1" dirty="0" smtClean="0">
                <a:latin typeface="Engravers MT" pitchFamily="18" charset="0"/>
              </a:rPr>
              <a:t>going to do for you  and accomplish </a:t>
            </a:r>
            <a:r>
              <a:rPr lang="en-US" sz="2000" dirty="0" smtClean="0">
                <a:latin typeface="Engravers MT" pitchFamily="18" charset="0"/>
              </a:rPr>
              <a:t>with you in the very next few weeks!</a:t>
            </a:r>
            <a:endParaRPr lang="en-US" sz="20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16187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a:bodyPr>
          <a:lstStyle/>
          <a:p>
            <a:pPr marL="0" indent="0" algn="ctr">
              <a:buNone/>
            </a:pPr>
            <a:r>
              <a:rPr lang="en-US" sz="2000" dirty="0" smtClean="0">
                <a:latin typeface="Engravers MT" pitchFamily="18" charset="0"/>
              </a:rPr>
              <a:t>Brother (name) will:</a:t>
            </a:r>
          </a:p>
          <a:p>
            <a:pPr marL="0" indent="0" algn="ctr">
              <a:buNone/>
            </a:pPr>
            <a:endParaRPr lang="en-US" sz="2000" dirty="0">
              <a:latin typeface="Engravers MT" pitchFamily="18" charset="0"/>
            </a:endParaRPr>
          </a:p>
          <a:p>
            <a:r>
              <a:rPr lang="en-US" sz="2000" b="1" dirty="0" smtClean="0">
                <a:latin typeface="Engravers MT" pitchFamily="18" charset="0"/>
              </a:rPr>
              <a:t>Ensure</a:t>
            </a:r>
            <a:r>
              <a:rPr lang="en-US" sz="2000" dirty="0" smtClean="0">
                <a:latin typeface="Engravers MT" pitchFamily="18" charset="0"/>
              </a:rPr>
              <a:t> that you will both trade telephone and cellphone numbers along with your e-mail address before you leave here today.</a:t>
            </a:r>
          </a:p>
          <a:p>
            <a:r>
              <a:rPr lang="en-US" sz="2000" dirty="0" smtClean="0">
                <a:latin typeface="Engravers MT" pitchFamily="18" charset="0"/>
              </a:rPr>
              <a:t>He will get in touch with you </a:t>
            </a:r>
            <a:r>
              <a:rPr lang="en-US" sz="2000" b="1" dirty="0" smtClean="0">
                <a:latin typeface="Engravers MT" pitchFamily="18" charset="0"/>
              </a:rPr>
              <a:t>within the next week</a:t>
            </a:r>
            <a:r>
              <a:rPr lang="en-US" sz="2000" dirty="0" smtClean="0">
                <a:latin typeface="Engravers MT" pitchFamily="18" charset="0"/>
              </a:rPr>
              <a:t> to answer any questions that you may have about the degree you took today or anything else that happened here today.</a:t>
            </a:r>
          </a:p>
          <a:p>
            <a:r>
              <a:rPr lang="en-US" sz="2000" dirty="0" smtClean="0">
                <a:latin typeface="Engravers MT" pitchFamily="18" charset="0"/>
              </a:rPr>
              <a:t>He will also call you within a few days of </a:t>
            </a:r>
            <a:r>
              <a:rPr lang="en-US" sz="2000" b="1" dirty="0" smtClean="0">
                <a:latin typeface="Engravers MT" pitchFamily="18" charset="0"/>
              </a:rPr>
              <a:t>our next council meeting</a:t>
            </a:r>
            <a:r>
              <a:rPr lang="en-US" sz="2000" dirty="0" smtClean="0">
                <a:latin typeface="Engravers MT" pitchFamily="18" charset="0"/>
              </a:rPr>
              <a:t>, to remind you of it and to offer you a ride. Travel with him </a:t>
            </a:r>
            <a:r>
              <a:rPr lang="en-US" sz="2000" b="1" dirty="0" smtClean="0">
                <a:latin typeface="Engravers MT" pitchFamily="18" charset="0"/>
              </a:rPr>
              <a:t>if you can</a:t>
            </a:r>
            <a:r>
              <a:rPr lang="en-US" sz="2000" dirty="0" smtClean="0">
                <a:latin typeface="Engravers MT" pitchFamily="18" charset="0"/>
              </a:rPr>
              <a:t>!</a:t>
            </a:r>
          </a:p>
          <a:p>
            <a:endParaRPr lang="en-US" sz="20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41012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a:bodyPr>
          <a:lstStyle/>
          <a:p>
            <a:pPr marL="0" indent="0" algn="ctr">
              <a:buNone/>
            </a:pPr>
            <a:r>
              <a:rPr lang="en-US" sz="2000" dirty="0" smtClean="0">
                <a:latin typeface="Engravers MT" pitchFamily="18" charset="0"/>
              </a:rPr>
              <a:t>What else will your mentor do for you?</a:t>
            </a:r>
            <a:endParaRPr lang="en-US" sz="2000" dirty="0">
              <a:latin typeface="Engravers MT" pitchFamily="18" charset="0"/>
            </a:endParaRPr>
          </a:p>
          <a:p>
            <a:pPr marL="0" indent="0" algn="ctr">
              <a:buNone/>
            </a:pPr>
            <a:endParaRPr lang="en-US" sz="2000" dirty="0">
              <a:latin typeface="Engravers MT" pitchFamily="18" charset="0"/>
            </a:endParaRPr>
          </a:p>
          <a:p>
            <a:r>
              <a:rPr lang="en-US" sz="1600" dirty="0" smtClean="0">
                <a:latin typeface="Engravers MT" pitchFamily="18" charset="0"/>
              </a:rPr>
              <a:t>He will </a:t>
            </a:r>
            <a:r>
              <a:rPr lang="en-US" sz="1600" b="1" dirty="0" smtClean="0">
                <a:latin typeface="Engravers MT" pitchFamily="18" charset="0"/>
              </a:rPr>
              <a:t>pick you up </a:t>
            </a:r>
            <a:r>
              <a:rPr lang="en-US" sz="1600" dirty="0" smtClean="0">
                <a:latin typeface="Engravers MT" pitchFamily="18" charset="0"/>
              </a:rPr>
              <a:t>for the 1</a:t>
            </a:r>
            <a:r>
              <a:rPr lang="en-US" sz="1600" baseline="30000" dirty="0" smtClean="0">
                <a:latin typeface="Engravers MT" pitchFamily="18" charset="0"/>
              </a:rPr>
              <a:t>st</a:t>
            </a:r>
            <a:r>
              <a:rPr lang="en-US" sz="1600" dirty="0" smtClean="0">
                <a:latin typeface="Engravers MT" pitchFamily="18" charset="0"/>
              </a:rPr>
              <a:t> and 2</a:t>
            </a:r>
            <a:r>
              <a:rPr lang="en-US" sz="1600" baseline="30000" dirty="0" smtClean="0">
                <a:latin typeface="Engravers MT" pitchFamily="18" charset="0"/>
              </a:rPr>
              <a:t>nd</a:t>
            </a:r>
            <a:r>
              <a:rPr lang="en-US" sz="1600" dirty="0" smtClean="0">
                <a:latin typeface="Engravers MT" pitchFamily="18" charset="0"/>
              </a:rPr>
              <a:t> meetings of our council. </a:t>
            </a:r>
            <a:r>
              <a:rPr lang="en-US" sz="1600" i="1" dirty="0" smtClean="0">
                <a:latin typeface="Engravers MT" pitchFamily="18" charset="0"/>
              </a:rPr>
              <a:t>(or the next meeting)</a:t>
            </a:r>
            <a:endParaRPr lang="en-US" sz="1600" dirty="0" smtClean="0">
              <a:latin typeface="Engravers MT" pitchFamily="18" charset="0"/>
            </a:endParaRPr>
          </a:p>
          <a:p>
            <a:r>
              <a:rPr lang="en-US" sz="1600" b="1" dirty="0" smtClean="0">
                <a:latin typeface="Engravers MT" pitchFamily="18" charset="0"/>
              </a:rPr>
              <a:t>He will invite you and your wife </a:t>
            </a:r>
            <a:r>
              <a:rPr lang="en-US" sz="1600" dirty="0" smtClean="0">
                <a:latin typeface="Engravers MT" pitchFamily="18" charset="0"/>
              </a:rPr>
              <a:t>to our next council social activity.</a:t>
            </a:r>
          </a:p>
          <a:p>
            <a:r>
              <a:rPr lang="en-US" sz="1600" dirty="0" smtClean="0">
                <a:latin typeface="Engravers MT" pitchFamily="18" charset="0"/>
              </a:rPr>
              <a:t>He will take you to your </a:t>
            </a:r>
            <a:r>
              <a:rPr lang="en-US" sz="1600" b="1" dirty="0" smtClean="0">
                <a:latin typeface="Engravers MT" pitchFamily="18" charset="0"/>
              </a:rPr>
              <a:t>major degrees </a:t>
            </a:r>
            <a:r>
              <a:rPr lang="en-US" sz="1600" dirty="0" smtClean="0">
                <a:latin typeface="Engravers MT" pitchFamily="18" charset="0"/>
              </a:rPr>
              <a:t>if your sponsor can’t.</a:t>
            </a:r>
          </a:p>
          <a:p>
            <a:r>
              <a:rPr lang="en-US" sz="1600" dirty="0" smtClean="0">
                <a:latin typeface="Engravers MT" pitchFamily="18" charset="0"/>
              </a:rPr>
              <a:t>He will </a:t>
            </a:r>
            <a:r>
              <a:rPr lang="en-US" sz="1600" b="1" dirty="0" smtClean="0">
                <a:latin typeface="Engravers MT" pitchFamily="18" charset="0"/>
              </a:rPr>
              <a:t>help you understand </a:t>
            </a:r>
            <a:r>
              <a:rPr lang="en-US" sz="1600" dirty="0" smtClean="0">
                <a:latin typeface="Engravers MT" pitchFamily="18" charset="0"/>
              </a:rPr>
              <a:t>why we pay dues.</a:t>
            </a:r>
          </a:p>
          <a:p>
            <a:r>
              <a:rPr lang="en-US" sz="1600" dirty="0" smtClean="0">
                <a:latin typeface="Engravers MT" pitchFamily="18" charset="0"/>
              </a:rPr>
              <a:t>He will </a:t>
            </a:r>
            <a:r>
              <a:rPr lang="en-US" sz="1600" b="1" dirty="0" smtClean="0">
                <a:latin typeface="Engravers MT" pitchFamily="18" charset="0"/>
              </a:rPr>
              <a:t>answer any questions</a:t>
            </a:r>
            <a:r>
              <a:rPr lang="en-US" sz="1600" dirty="0" smtClean="0">
                <a:latin typeface="Engravers MT" pitchFamily="18" charset="0"/>
              </a:rPr>
              <a:t> you may have </a:t>
            </a:r>
            <a:r>
              <a:rPr lang="en-US" sz="1600" b="1" dirty="0" smtClean="0">
                <a:latin typeface="Engravers MT" pitchFamily="18" charset="0"/>
              </a:rPr>
              <a:t>about the order</a:t>
            </a:r>
            <a:r>
              <a:rPr lang="en-US" sz="1600" dirty="0" smtClean="0">
                <a:latin typeface="Engravers MT" pitchFamily="18" charset="0"/>
              </a:rPr>
              <a:t>.</a:t>
            </a:r>
          </a:p>
          <a:p>
            <a:r>
              <a:rPr lang="en-US" sz="1600" dirty="0" smtClean="0">
                <a:latin typeface="Engravers MT" pitchFamily="18" charset="0"/>
              </a:rPr>
              <a:t>He </a:t>
            </a:r>
            <a:r>
              <a:rPr lang="en-US" sz="1600" b="1" dirty="0" smtClean="0">
                <a:latin typeface="Engravers MT" pitchFamily="18" charset="0"/>
              </a:rPr>
              <a:t>will protect </a:t>
            </a:r>
            <a:r>
              <a:rPr lang="en-US" sz="1600" dirty="0" smtClean="0">
                <a:latin typeface="Engravers MT" pitchFamily="18" charset="0"/>
              </a:rPr>
              <a:t>you from being elected as the grand knight or deputy grand knight until you have first served as the chancellor. This is part of the succession planning that will ensure that our council gets a more effective grand knight.</a:t>
            </a:r>
            <a:endParaRPr lang="en-US" sz="1800" dirty="0" smtClean="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404631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410200"/>
          </a:xfrm>
        </p:spPr>
        <p:txBody>
          <a:bodyPr>
            <a:normAutofit/>
          </a:bodyPr>
          <a:lstStyle/>
          <a:p>
            <a:pPr marL="0" indent="0" algn="ctr">
              <a:buNone/>
            </a:pPr>
            <a:r>
              <a:rPr lang="en-US" sz="2000" dirty="0" smtClean="0">
                <a:latin typeface="Engravers MT" pitchFamily="18" charset="0"/>
              </a:rPr>
              <a:t>Your mentor will also do the following:</a:t>
            </a:r>
          </a:p>
          <a:p>
            <a:pPr marL="0" indent="0" algn="ctr">
              <a:buNone/>
            </a:pPr>
            <a:endParaRPr lang="en-US" sz="1000" dirty="0">
              <a:latin typeface="Engravers MT" pitchFamily="18" charset="0"/>
            </a:endParaRPr>
          </a:p>
          <a:p>
            <a:r>
              <a:rPr lang="en-US" sz="2000" dirty="0" smtClean="0">
                <a:latin typeface="Engravers MT" pitchFamily="18" charset="0"/>
              </a:rPr>
              <a:t>He will also give you a state of  </a:t>
            </a:r>
            <a:r>
              <a:rPr lang="en-US" sz="2000" b="1" dirty="0" smtClean="0">
                <a:latin typeface="Engravers MT" pitchFamily="18" charset="0"/>
              </a:rPr>
              <a:t>Massachusetts</a:t>
            </a:r>
          </a:p>
          <a:p>
            <a:r>
              <a:rPr lang="en-US" sz="2000" b="1" dirty="0" smtClean="0">
                <a:latin typeface="Engravers MT" pitchFamily="18" charset="0"/>
              </a:rPr>
              <a:t>“shining Knight Award” </a:t>
            </a:r>
            <a:r>
              <a:rPr lang="en-US" sz="2000" dirty="0" smtClean="0">
                <a:latin typeface="Engravers MT" pitchFamily="18" charset="0"/>
              </a:rPr>
              <a:t>card!</a:t>
            </a:r>
          </a:p>
          <a:p>
            <a:pPr marL="0" indent="0">
              <a:buNone/>
            </a:pPr>
            <a:r>
              <a:rPr lang="en-US" sz="2000" dirty="0" smtClean="0">
                <a:latin typeface="Engravers MT" pitchFamily="18" charset="0"/>
              </a:rPr>
              <a:t>requirements of this reward are:</a:t>
            </a:r>
          </a:p>
          <a:p>
            <a:pPr marL="457200" indent="-457200">
              <a:buFont typeface="+mj-lt"/>
              <a:buAutoNum type="arabicPeriod"/>
            </a:pPr>
            <a:r>
              <a:rPr lang="en-US" sz="2000" dirty="0" smtClean="0">
                <a:latin typeface="Engravers MT" pitchFamily="18" charset="0"/>
              </a:rPr>
              <a:t>That you have Received your 1</a:t>
            </a:r>
            <a:r>
              <a:rPr lang="en-US" sz="2000" baseline="30000" dirty="0" smtClean="0">
                <a:latin typeface="Engravers MT" pitchFamily="18" charset="0"/>
              </a:rPr>
              <a:t>st</a:t>
            </a:r>
            <a:r>
              <a:rPr lang="en-US" sz="2000" dirty="0" smtClean="0">
                <a:latin typeface="Engravers MT" pitchFamily="18" charset="0"/>
              </a:rPr>
              <a:t> Degree</a:t>
            </a:r>
          </a:p>
          <a:p>
            <a:pPr marL="457200" indent="-457200">
              <a:buFont typeface="+mj-lt"/>
              <a:buAutoNum type="arabicPeriod"/>
            </a:pPr>
            <a:r>
              <a:rPr lang="en-US" sz="2000" dirty="0" smtClean="0">
                <a:latin typeface="Engravers MT" pitchFamily="18" charset="0"/>
              </a:rPr>
              <a:t>That you Work on 3 projects </a:t>
            </a:r>
            <a:r>
              <a:rPr lang="en-US" sz="2000" i="1" dirty="0" smtClean="0">
                <a:latin typeface="Engravers MT" pitchFamily="18" charset="0"/>
              </a:rPr>
              <a:t>(church, community, council, culture of life, family or youth)</a:t>
            </a:r>
            <a:endParaRPr lang="en-US" sz="2000" dirty="0">
              <a:latin typeface="Engravers MT" pitchFamily="18" charset="0"/>
            </a:endParaRPr>
          </a:p>
          <a:p>
            <a:pPr marL="457200" indent="-457200">
              <a:buFont typeface="+mj-lt"/>
              <a:buAutoNum type="arabicPeriod"/>
            </a:pPr>
            <a:r>
              <a:rPr lang="en-US" sz="2000" dirty="0" smtClean="0">
                <a:latin typeface="Engravers MT" pitchFamily="18" charset="0"/>
              </a:rPr>
              <a:t>meet with the council field agent.</a:t>
            </a:r>
          </a:p>
          <a:p>
            <a:pPr marL="457200" indent="-457200">
              <a:buFont typeface="+mj-lt"/>
              <a:buAutoNum type="arabicPeriod"/>
            </a:pPr>
            <a:r>
              <a:rPr lang="en-US" sz="2000" dirty="0" smtClean="0">
                <a:latin typeface="Engravers MT" pitchFamily="18" charset="0"/>
              </a:rPr>
              <a:t>Recruit at least 1 new member </a:t>
            </a:r>
            <a:r>
              <a:rPr lang="en-US" sz="2000" i="1" dirty="0" smtClean="0">
                <a:latin typeface="Engravers MT" pitchFamily="18" charset="0"/>
              </a:rPr>
              <a:t>(3 for any existing member)</a:t>
            </a:r>
          </a:p>
          <a:p>
            <a:pPr marL="457200" indent="-457200">
              <a:buFont typeface="+mj-lt"/>
              <a:buAutoNum type="arabicPeriod"/>
            </a:pPr>
            <a:r>
              <a:rPr lang="en-US" sz="2000" dirty="0" smtClean="0">
                <a:latin typeface="Engravers MT" pitchFamily="18" charset="0"/>
              </a:rPr>
              <a:t>That you Receive your 3</a:t>
            </a:r>
            <a:r>
              <a:rPr lang="en-US" sz="2000" baseline="30000" dirty="0" smtClean="0">
                <a:latin typeface="Engravers MT" pitchFamily="18" charset="0"/>
              </a:rPr>
              <a:t>rd</a:t>
            </a:r>
            <a:r>
              <a:rPr lang="en-US" sz="2000" dirty="0" smtClean="0">
                <a:latin typeface="Engravers MT" pitchFamily="18" charset="0"/>
              </a:rPr>
              <a:t> degree.</a:t>
            </a:r>
          </a:p>
          <a:p>
            <a:r>
              <a:rPr lang="en-US" sz="2000" dirty="0" smtClean="0">
                <a:latin typeface="Engravers MT" pitchFamily="18" charset="0"/>
              </a:rPr>
              <a:t>All of these items, must be done within the 1</a:t>
            </a:r>
            <a:r>
              <a:rPr lang="en-US" sz="2000" baseline="30000" dirty="0" smtClean="0">
                <a:latin typeface="Engravers MT" pitchFamily="18" charset="0"/>
              </a:rPr>
              <a:t>st</a:t>
            </a:r>
            <a:r>
              <a:rPr lang="en-US" sz="2000" dirty="0" smtClean="0">
                <a:latin typeface="Engravers MT" pitchFamily="18" charset="0"/>
              </a:rPr>
              <a:t> year of your membership!</a:t>
            </a:r>
          </a:p>
        </p:txBody>
      </p:sp>
      <p:sp>
        <p:nvSpPr>
          <p:cNvPr id="4" name="Title 3"/>
          <p:cNvSpPr>
            <a:spLocks noGrp="1"/>
          </p:cNvSpPr>
          <p:nvPr>
            <p:ph type="title"/>
          </p:nvPr>
        </p:nvSpPr>
        <p:spPr>
          <a:xfrm>
            <a:off x="457200" y="38100"/>
            <a:ext cx="8229600"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26702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p:cTn id="7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a:bodyPr>
          <a:lstStyle/>
          <a:p>
            <a:r>
              <a:rPr lang="en-US" sz="2000" dirty="0" smtClean="0">
                <a:latin typeface="Engravers MT" pitchFamily="18" charset="0"/>
              </a:rPr>
              <a:t>The Massachusetts </a:t>
            </a:r>
            <a:r>
              <a:rPr lang="en-US" sz="2000" b="1" dirty="0" smtClean="0">
                <a:latin typeface="Engravers MT" pitchFamily="18" charset="0"/>
              </a:rPr>
              <a:t>“Shining Knight” </a:t>
            </a:r>
            <a:r>
              <a:rPr lang="en-US" sz="2000" dirty="0" smtClean="0">
                <a:latin typeface="Engravers MT" pitchFamily="18" charset="0"/>
              </a:rPr>
              <a:t>Award is offered to new members within their </a:t>
            </a:r>
            <a:r>
              <a:rPr lang="en-US" sz="2000" b="1" dirty="0" smtClean="0">
                <a:latin typeface="Engravers MT" pitchFamily="18" charset="0"/>
              </a:rPr>
              <a:t>1</a:t>
            </a:r>
            <a:r>
              <a:rPr lang="en-US" sz="2000" b="1" baseline="30000" dirty="0" smtClean="0">
                <a:latin typeface="Engravers MT" pitchFamily="18" charset="0"/>
              </a:rPr>
              <a:t>st</a:t>
            </a:r>
            <a:r>
              <a:rPr lang="en-US" sz="2000" b="1" dirty="0" smtClean="0">
                <a:latin typeface="Engravers MT" pitchFamily="18" charset="0"/>
              </a:rPr>
              <a:t> year of membership </a:t>
            </a:r>
            <a:r>
              <a:rPr lang="en-US" sz="2000" dirty="0" smtClean="0">
                <a:latin typeface="Engravers MT" pitchFamily="18" charset="0"/>
              </a:rPr>
              <a:t>and to those members who have been a knight for greater than 1 year.  The  member who has been a knight for greater than 1 year, will need to have accomplishments 1 – 3 on the back of the Shining Knight card just as the new member, and sponsor </a:t>
            </a:r>
            <a:r>
              <a:rPr lang="en-US" sz="2000" b="1" dirty="0" smtClean="0">
                <a:latin typeface="Engravers MT" pitchFamily="18" charset="0"/>
              </a:rPr>
              <a:t>three new members </a:t>
            </a:r>
            <a:r>
              <a:rPr lang="en-US" sz="2000" dirty="0" smtClean="0">
                <a:latin typeface="Engravers MT" pitchFamily="18" charset="0"/>
              </a:rPr>
              <a:t>into the order between July 1 and June 30.  a member can only earn this award one time.</a:t>
            </a:r>
          </a:p>
          <a:p>
            <a:r>
              <a:rPr lang="en-US" sz="2000" dirty="0" smtClean="0">
                <a:latin typeface="Engravers MT" pitchFamily="18" charset="0"/>
              </a:rPr>
              <a:t>*please, financial secretaries should have these cards </a:t>
            </a:r>
            <a:r>
              <a:rPr lang="en-US" sz="2000" b="1" dirty="0" smtClean="0">
                <a:latin typeface="Engravers MT" pitchFamily="18" charset="0"/>
              </a:rPr>
              <a:t>on hand</a:t>
            </a:r>
            <a:r>
              <a:rPr lang="en-US" sz="2000" dirty="0" smtClean="0">
                <a:latin typeface="Engravers MT" pitchFamily="18" charset="0"/>
              </a:rPr>
              <a:t> for all the 1</a:t>
            </a:r>
            <a:r>
              <a:rPr lang="en-US" sz="2000" baseline="30000" dirty="0" smtClean="0">
                <a:latin typeface="Engravers MT" pitchFamily="18" charset="0"/>
              </a:rPr>
              <a:t>st</a:t>
            </a:r>
            <a:r>
              <a:rPr lang="en-US" sz="2000" dirty="0" smtClean="0">
                <a:latin typeface="Engravers MT" pitchFamily="18" charset="0"/>
              </a:rPr>
              <a:t> degree members.</a:t>
            </a:r>
            <a:endParaRPr lang="en-US" sz="20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65014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a:bodyPr>
          <a:lstStyle/>
          <a:p>
            <a:r>
              <a:rPr lang="en-US" sz="3200" dirty="0" smtClean="0">
                <a:solidFill>
                  <a:schemeClr val="bg1"/>
                </a:solidFill>
                <a:latin typeface="Engravers MT" pitchFamily="18" charset="0"/>
              </a:rPr>
              <a:t>Massachusetts</a:t>
            </a:r>
            <a:br>
              <a:rPr lang="en-US" sz="3200" dirty="0" smtClean="0">
                <a:solidFill>
                  <a:schemeClr val="bg1"/>
                </a:solidFill>
                <a:latin typeface="Engravers MT" pitchFamily="18" charset="0"/>
              </a:rPr>
            </a:br>
            <a:r>
              <a:rPr lang="en-US" sz="3200" dirty="0" smtClean="0">
                <a:solidFill>
                  <a:schemeClr val="bg1"/>
                </a:solidFill>
                <a:latin typeface="Engravers MT" pitchFamily="18" charset="0"/>
              </a:rPr>
              <a:t>“Shining Knight Award”</a:t>
            </a:r>
            <a:endParaRPr lang="en-US" sz="3200" dirty="0">
              <a:solidFill>
                <a:schemeClr val="bg1"/>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7326" t="2420" r="6596" b="-1"/>
          <a:stretch/>
        </p:blipFill>
        <p:spPr>
          <a:xfrm>
            <a:off x="304799" y="1524000"/>
            <a:ext cx="4262163" cy="2438400"/>
          </a:xfrm>
        </p:spPr>
      </p:pic>
      <p:sp>
        <p:nvSpPr>
          <p:cNvPr id="6" name="TextBox 5"/>
          <p:cNvSpPr txBox="1"/>
          <p:nvPr/>
        </p:nvSpPr>
        <p:spPr>
          <a:xfrm>
            <a:off x="4419600" y="1600200"/>
            <a:ext cx="4267200" cy="2308324"/>
          </a:xfrm>
          <a:prstGeom prst="rect">
            <a:avLst/>
          </a:prstGeom>
          <a:noFill/>
        </p:spPr>
        <p:txBody>
          <a:bodyPr wrap="square" rtlCol="0">
            <a:spAutoFit/>
          </a:bodyPr>
          <a:lstStyle/>
          <a:p>
            <a:pPr algn="ctr"/>
            <a:r>
              <a:rPr lang="en-US" dirty="0" smtClean="0">
                <a:latin typeface="Engravers MT" pitchFamily="18" charset="0"/>
              </a:rPr>
              <a:t>Massachusetts state</a:t>
            </a:r>
          </a:p>
          <a:p>
            <a:pPr algn="ctr"/>
            <a:r>
              <a:rPr lang="en-US" dirty="0" smtClean="0">
                <a:latin typeface="Engravers MT" pitchFamily="18" charset="0"/>
              </a:rPr>
              <a:t>Knights of Columbus</a:t>
            </a:r>
          </a:p>
          <a:p>
            <a:pPr algn="ctr"/>
            <a:endParaRPr lang="en-US" dirty="0">
              <a:latin typeface="Engravers MT" pitchFamily="18" charset="0"/>
            </a:endParaRPr>
          </a:p>
          <a:p>
            <a:pPr algn="ctr"/>
            <a:r>
              <a:rPr lang="en-US" dirty="0" smtClean="0">
                <a:latin typeface="Engravers MT" pitchFamily="18" charset="0"/>
              </a:rPr>
              <a:t>“Shining knight award” card</a:t>
            </a:r>
          </a:p>
          <a:p>
            <a:pPr algn="ctr"/>
            <a:endParaRPr lang="en-US" dirty="0">
              <a:latin typeface="Engravers MT" pitchFamily="18" charset="0"/>
            </a:endParaRPr>
          </a:p>
          <a:p>
            <a:pPr algn="ctr"/>
            <a:r>
              <a:rPr lang="en-US" dirty="0" smtClean="0">
                <a:latin typeface="Engravers MT" pitchFamily="18" charset="0"/>
              </a:rPr>
              <a:t>Front view of card</a:t>
            </a:r>
          </a:p>
          <a:p>
            <a:pPr algn="ctr"/>
            <a:r>
              <a:rPr lang="en-US" dirty="0" smtClean="0">
                <a:latin typeface="Engravers MT" pitchFamily="18" charset="0"/>
              </a:rPr>
              <a:t>2” X 3 </a:t>
            </a:r>
            <a:r>
              <a:rPr lang="en-US" sz="1400" dirty="0" smtClean="0">
                <a:latin typeface="Engravers MT" pitchFamily="18" charset="0"/>
              </a:rPr>
              <a:t>½</a:t>
            </a:r>
            <a:r>
              <a:rPr lang="en-US" dirty="0" smtClean="0">
                <a:latin typeface="Engravers MT" pitchFamily="18" charset="0"/>
              </a:rPr>
              <a:t>”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6944" r="6648"/>
          <a:stretch/>
        </p:blipFill>
        <p:spPr>
          <a:xfrm>
            <a:off x="304799" y="4114800"/>
            <a:ext cx="4267201" cy="2492276"/>
          </a:xfrm>
          <a:prstGeom prst="rect">
            <a:avLst/>
          </a:prstGeom>
        </p:spPr>
      </p:pic>
      <p:sp>
        <p:nvSpPr>
          <p:cNvPr id="8" name="TextBox 7"/>
          <p:cNvSpPr txBox="1"/>
          <p:nvPr/>
        </p:nvSpPr>
        <p:spPr>
          <a:xfrm>
            <a:off x="4419600" y="4267200"/>
            <a:ext cx="4267200" cy="2031325"/>
          </a:xfrm>
          <a:prstGeom prst="rect">
            <a:avLst/>
          </a:prstGeom>
          <a:noFill/>
        </p:spPr>
        <p:txBody>
          <a:bodyPr wrap="square" rtlCol="0">
            <a:spAutoFit/>
          </a:bodyPr>
          <a:lstStyle/>
          <a:p>
            <a:pPr algn="ctr"/>
            <a:r>
              <a:rPr lang="en-US" dirty="0" smtClean="0">
                <a:latin typeface="Engravers MT" pitchFamily="18" charset="0"/>
              </a:rPr>
              <a:t>Massachusetts state</a:t>
            </a:r>
          </a:p>
          <a:p>
            <a:pPr algn="ctr"/>
            <a:r>
              <a:rPr lang="en-US" dirty="0" smtClean="0">
                <a:latin typeface="Engravers MT" pitchFamily="18" charset="0"/>
              </a:rPr>
              <a:t>Knights of Columbus</a:t>
            </a:r>
          </a:p>
          <a:p>
            <a:pPr algn="ctr"/>
            <a:endParaRPr lang="en-US" dirty="0">
              <a:latin typeface="Engravers MT" pitchFamily="18" charset="0"/>
            </a:endParaRPr>
          </a:p>
          <a:p>
            <a:pPr algn="ctr"/>
            <a:r>
              <a:rPr lang="en-US" dirty="0" smtClean="0">
                <a:latin typeface="Engravers MT" pitchFamily="18" charset="0"/>
              </a:rPr>
              <a:t>“Shining Knight award”</a:t>
            </a:r>
          </a:p>
          <a:p>
            <a:pPr algn="ctr"/>
            <a:r>
              <a:rPr lang="en-US" dirty="0" smtClean="0">
                <a:latin typeface="Engravers MT" pitchFamily="18" charset="0"/>
              </a:rPr>
              <a:t>Card</a:t>
            </a:r>
          </a:p>
          <a:p>
            <a:pPr algn="ctr"/>
            <a:endParaRPr lang="en-US" dirty="0">
              <a:latin typeface="Engravers MT" pitchFamily="18" charset="0"/>
            </a:endParaRPr>
          </a:p>
          <a:p>
            <a:pPr algn="ctr"/>
            <a:r>
              <a:rPr lang="en-US" dirty="0" smtClean="0">
                <a:latin typeface="Engravers MT" pitchFamily="18" charset="0"/>
              </a:rPr>
              <a:t>Back view of card</a:t>
            </a:r>
          </a:p>
        </p:txBody>
      </p:sp>
    </p:spTree>
    <p:extLst>
      <p:ext uri="{BB962C8B-B14F-4D97-AF65-F5344CB8AC3E}">
        <p14:creationId xmlns:p14="http://schemas.microsoft.com/office/powerpoint/2010/main" xmlns="" val="338456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382000" cy="5257800"/>
          </a:xfrm>
        </p:spPr>
        <p:txBody>
          <a:bodyPr>
            <a:noAutofit/>
          </a:bodyPr>
          <a:lstStyle/>
          <a:p>
            <a:r>
              <a:rPr lang="en-US" sz="2000" dirty="0" smtClean="0">
                <a:latin typeface="Engravers MT" pitchFamily="18" charset="0"/>
              </a:rPr>
              <a:t>Welcome My brother knights,</a:t>
            </a:r>
            <a:br>
              <a:rPr lang="en-US" sz="2000" dirty="0" smtClean="0">
                <a:latin typeface="Engravers MT" pitchFamily="18" charset="0"/>
              </a:rPr>
            </a:br>
            <a:r>
              <a:rPr lang="en-US" sz="2000" dirty="0" smtClean="0">
                <a:latin typeface="Engravers MT" pitchFamily="18" charset="0"/>
              </a:rPr>
              <a:t>My name is Stephen Brenner, I’m</a:t>
            </a:r>
            <a:br>
              <a:rPr lang="en-US" sz="2000" dirty="0" smtClean="0">
                <a:latin typeface="Engravers MT" pitchFamily="18" charset="0"/>
              </a:rPr>
            </a:br>
            <a:r>
              <a:rPr lang="en-US" sz="2000" dirty="0" smtClean="0">
                <a:latin typeface="Engravers MT" pitchFamily="18" charset="0"/>
              </a:rPr>
              <a:t>the state membership director.</a:t>
            </a:r>
            <a:br>
              <a:rPr lang="en-US" sz="2000" dirty="0" smtClean="0">
                <a:latin typeface="Engravers MT" pitchFamily="18" charset="0"/>
              </a:rPr>
            </a:br>
            <a:endParaRPr lang="en-US" sz="1000" dirty="0" smtClean="0">
              <a:latin typeface="Engravers MT" pitchFamily="18" charset="0"/>
            </a:endParaRPr>
          </a:p>
          <a:p>
            <a:r>
              <a:rPr lang="en-US" sz="2000" dirty="0" smtClean="0">
                <a:latin typeface="Engravers MT" pitchFamily="18" charset="0"/>
              </a:rPr>
              <a:t>Today, I will introduce you to</a:t>
            </a:r>
            <a:br>
              <a:rPr lang="en-US" sz="2000" dirty="0" smtClean="0">
                <a:latin typeface="Engravers MT" pitchFamily="18" charset="0"/>
              </a:rPr>
            </a:br>
            <a:r>
              <a:rPr lang="en-US" sz="2000" dirty="0" smtClean="0">
                <a:latin typeface="Engravers MT" pitchFamily="18" charset="0"/>
              </a:rPr>
              <a:t>our newest training program.</a:t>
            </a:r>
            <a:br>
              <a:rPr lang="en-US" sz="2000" dirty="0" smtClean="0">
                <a:latin typeface="Engravers MT" pitchFamily="18" charset="0"/>
              </a:rPr>
            </a:br>
            <a:r>
              <a:rPr lang="en-US" sz="2000" dirty="0" smtClean="0">
                <a:latin typeface="Engravers MT" pitchFamily="18" charset="0"/>
              </a:rPr>
              <a:t>“The mentor training program”</a:t>
            </a:r>
          </a:p>
          <a:p>
            <a:endParaRPr lang="en-US" sz="1200" dirty="0" smtClean="0">
              <a:latin typeface="Engravers MT" pitchFamily="18" charset="0"/>
            </a:endParaRPr>
          </a:p>
          <a:p>
            <a:r>
              <a:rPr lang="en-US" sz="2000" dirty="0" smtClean="0">
                <a:latin typeface="Engravers MT" pitchFamily="18" charset="0"/>
              </a:rPr>
              <a:t>But before I begin, I urge every officer here today, that once you’ve heard this program, take it back to your council. Then, instruct your membership team and members on how to include it with the processing and developing of new candidates so that they might become long time active members and develop into Council leaders.</a:t>
            </a: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pic>
        <p:nvPicPr>
          <p:cNvPr id="1026" name="Picture 2" descr="http://www.massachusettsstatekofc.org/StateOff/brenner_steph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0322" y="1524000"/>
            <a:ext cx="1662695" cy="198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114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r="1376"/>
          <a:stretch/>
        </p:blipFill>
        <p:spPr>
          <a:xfrm>
            <a:off x="1066800" y="1484705"/>
            <a:ext cx="6858000" cy="5373295"/>
          </a:xfrm>
        </p:spPr>
      </p:pic>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Massachusetts</a:t>
            </a:r>
            <a:br>
              <a:rPr lang="en-US" sz="3600" dirty="0" smtClean="0">
                <a:latin typeface="Engravers MT" pitchFamily="18" charset="0"/>
              </a:rPr>
            </a:br>
            <a:r>
              <a:rPr lang="en-US" sz="3600" dirty="0" smtClean="0">
                <a:latin typeface="Engravers MT" pitchFamily="18" charset="0"/>
              </a:rPr>
              <a:t>“Shining Knight Award”</a:t>
            </a:r>
            <a:endParaRPr lang="en-US" sz="3600" dirty="0">
              <a:latin typeface="Engravers MT" pitchFamily="18" charset="0"/>
            </a:endParaRPr>
          </a:p>
        </p:txBody>
      </p:sp>
    </p:spTree>
    <p:extLst>
      <p:ext uri="{BB962C8B-B14F-4D97-AF65-F5344CB8AC3E}">
        <p14:creationId xmlns:p14="http://schemas.microsoft.com/office/powerpoint/2010/main" xmlns="" val="1378001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lnSpcReduction="10000"/>
          </a:bodyPr>
          <a:lstStyle/>
          <a:p>
            <a:r>
              <a:rPr lang="en-US" sz="2000" dirty="0" smtClean="0">
                <a:latin typeface="Engravers MT" pitchFamily="18" charset="0"/>
              </a:rPr>
              <a:t>Brother, this is </a:t>
            </a:r>
            <a:r>
              <a:rPr lang="en-US" sz="2000" b="1" dirty="0" smtClean="0">
                <a:latin typeface="Engravers MT" pitchFamily="18" charset="0"/>
              </a:rPr>
              <a:t>our commitment to you</a:t>
            </a:r>
            <a:r>
              <a:rPr lang="en-US" sz="2000" dirty="0" smtClean="0">
                <a:latin typeface="Engravers MT" pitchFamily="18" charset="0"/>
              </a:rPr>
              <a:t>. By providing you with a mentor, we are promising you, that your membership in our council, will not only be a rewarding experience, but one that will be a fulfilling experience also.</a:t>
            </a:r>
          </a:p>
          <a:p>
            <a:r>
              <a:rPr lang="en-US" sz="2000" dirty="0" smtClean="0">
                <a:latin typeface="Engravers MT" pitchFamily="18" charset="0"/>
              </a:rPr>
              <a:t>It is our commitment to you that will ensure that you feel welcome and that </a:t>
            </a:r>
            <a:r>
              <a:rPr lang="en-US" sz="2000" b="1" dirty="0" smtClean="0">
                <a:latin typeface="Engravers MT" pitchFamily="18" charset="0"/>
              </a:rPr>
              <a:t>we will be here for you </a:t>
            </a:r>
            <a:r>
              <a:rPr lang="en-US" sz="2000" dirty="0" smtClean="0">
                <a:latin typeface="Engravers MT" pitchFamily="18" charset="0"/>
              </a:rPr>
              <a:t>and to answer whatever questions you may have.</a:t>
            </a:r>
          </a:p>
          <a:p>
            <a:r>
              <a:rPr lang="en-US" sz="2000" dirty="0" smtClean="0">
                <a:latin typeface="Engravers MT" pitchFamily="18" charset="0"/>
              </a:rPr>
              <a:t>It is our commitment, </a:t>
            </a:r>
            <a:r>
              <a:rPr lang="en-US" sz="2000" b="1" dirty="0" smtClean="0">
                <a:latin typeface="Engravers MT" pitchFamily="18" charset="0"/>
              </a:rPr>
              <a:t>to help you get involved</a:t>
            </a:r>
            <a:r>
              <a:rPr lang="en-US" sz="2000" dirty="0" smtClean="0">
                <a:latin typeface="Engravers MT" pitchFamily="18" charset="0"/>
              </a:rPr>
              <a:t> not only </a:t>
            </a:r>
            <a:r>
              <a:rPr lang="en-US" sz="2000" b="1" dirty="0" smtClean="0">
                <a:latin typeface="Engravers MT" pitchFamily="18" charset="0"/>
              </a:rPr>
              <a:t>with the Church</a:t>
            </a:r>
            <a:r>
              <a:rPr lang="en-US" sz="2000" dirty="0" smtClean="0">
                <a:latin typeface="Engravers MT" pitchFamily="18" charset="0"/>
              </a:rPr>
              <a:t>, but to help you become a better </a:t>
            </a:r>
            <a:r>
              <a:rPr lang="en-US" sz="2000" b="1" dirty="0" smtClean="0">
                <a:latin typeface="Engravers MT" pitchFamily="18" charset="0"/>
              </a:rPr>
              <a:t>Catholic, husband and father</a:t>
            </a:r>
            <a:r>
              <a:rPr lang="en-US" sz="2000" dirty="0" smtClean="0">
                <a:latin typeface="Engravers MT" pitchFamily="18" charset="0"/>
              </a:rPr>
              <a:t>.</a:t>
            </a:r>
            <a:endParaRPr lang="en-US" sz="20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345351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000" dirty="0" smtClean="0">
                <a:latin typeface="Engravers MT" pitchFamily="18" charset="0"/>
              </a:rPr>
              <a:t>Brother (name), the </a:t>
            </a:r>
            <a:r>
              <a:rPr lang="en-US" sz="2000" b="1" dirty="0" smtClean="0">
                <a:latin typeface="Engravers MT" pitchFamily="18" charset="0"/>
              </a:rPr>
              <a:t>officers and members </a:t>
            </a:r>
            <a:r>
              <a:rPr lang="en-US" sz="2000" dirty="0" smtClean="0">
                <a:latin typeface="Engravers MT" pitchFamily="18" charset="0"/>
              </a:rPr>
              <a:t>of this council want you to know that </a:t>
            </a:r>
            <a:r>
              <a:rPr lang="en-US" sz="2000" b="1" dirty="0" smtClean="0">
                <a:latin typeface="Engravers MT" pitchFamily="18" charset="0"/>
              </a:rPr>
              <a:t>your not alone</a:t>
            </a:r>
            <a:r>
              <a:rPr lang="en-US" sz="2000" dirty="0" smtClean="0">
                <a:latin typeface="Engravers MT" pitchFamily="18" charset="0"/>
              </a:rPr>
              <a:t>. </a:t>
            </a:r>
          </a:p>
          <a:p>
            <a:r>
              <a:rPr lang="en-US" sz="2000" dirty="0" smtClean="0">
                <a:latin typeface="Engravers MT" pitchFamily="18" charset="0"/>
              </a:rPr>
              <a:t>We are </a:t>
            </a:r>
            <a:r>
              <a:rPr lang="en-US" sz="2000" b="1" dirty="0" smtClean="0">
                <a:latin typeface="Engravers MT" pitchFamily="18" charset="0"/>
              </a:rPr>
              <a:t>committed to helping </a:t>
            </a:r>
            <a:r>
              <a:rPr lang="en-US" sz="2000" dirty="0" smtClean="0">
                <a:latin typeface="Engravers MT" pitchFamily="18" charset="0"/>
              </a:rPr>
              <a:t>you get the most out of </a:t>
            </a:r>
            <a:r>
              <a:rPr lang="en-US" sz="2000" b="1" dirty="0" smtClean="0">
                <a:latin typeface="Engravers MT" pitchFamily="18" charset="0"/>
              </a:rPr>
              <a:t>your experience </a:t>
            </a:r>
            <a:r>
              <a:rPr lang="en-US" sz="2000" dirty="0" smtClean="0">
                <a:latin typeface="Engravers MT" pitchFamily="18" charset="0"/>
              </a:rPr>
              <a:t>with the knights of Columbus!</a:t>
            </a:r>
          </a:p>
          <a:p>
            <a:r>
              <a:rPr lang="en-US" sz="2000" dirty="0" smtClean="0">
                <a:latin typeface="Engravers MT" pitchFamily="18" charset="0"/>
              </a:rPr>
              <a:t>Now, do you have any </a:t>
            </a:r>
            <a:r>
              <a:rPr lang="en-US" sz="2000" b="1" dirty="0" smtClean="0">
                <a:latin typeface="Engravers MT" pitchFamily="18" charset="0"/>
              </a:rPr>
              <a:t>other questions </a:t>
            </a:r>
            <a:r>
              <a:rPr lang="en-US" sz="2000" dirty="0" smtClean="0">
                <a:latin typeface="Engravers MT" pitchFamily="18" charset="0"/>
              </a:rPr>
              <a:t>at this time, that you would like me to answer for you?</a:t>
            </a:r>
          </a:p>
          <a:p>
            <a:r>
              <a:rPr lang="en-US" sz="2000" dirty="0" smtClean="0">
                <a:latin typeface="Engravers MT" pitchFamily="18" charset="0"/>
              </a:rPr>
              <a:t>Do you have any thing else that you feel you may need from us </a:t>
            </a:r>
            <a:r>
              <a:rPr lang="en-US" sz="2000" b="1" dirty="0" smtClean="0">
                <a:latin typeface="Engravers MT" pitchFamily="18" charset="0"/>
              </a:rPr>
              <a:t>at this point in time?</a:t>
            </a:r>
          </a:p>
          <a:p>
            <a:r>
              <a:rPr lang="en-US" sz="2000" dirty="0" smtClean="0">
                <a:latin typeface="Engravers MT" pitchFamily="18" charset="0"/>
              </a:rPr>
              <a:t>Brother (name), </a:t>
            </a:r>
            <a:r>
              <a:rPr lang="en-US" sz="2000" b="1" dirty="0" smtClean="0">
                <a:latin typeface="Engravers MT" pitchFamily="18" charset="0"/>
              </a:rPr>
              <a:t>We</a:t>
            </a:r>
            <a:r>
              <a:rPr lang="en-US" sz="2000" dirty="0" smtClean="0">
                <a:latin typeface="Engravers MT" pitchFamily="18" charset="0"/>
              </a:rPr>
              <a:t> </a:t>
            </a:r>
            <a:r>
              <a:rPr lang="en-US" sz="2000" b="1" dirty="0" smtClean="0">
                <a:latin typeface="Engravers MT" pitchFamily="18" charset="0"/>
              </a:rPr>
              <a:t>look forward</a:t>
            </a:r>
            <a:r>
              <a:rPr lang="en-US" sz="2000" dirty="0" smtClean="0">
                <a:latin typeface="Engravers MT" pitchFamily="18" charset="0"/>
              </a:rPr>
              <a:t> to moving forward with your mentoring and your association with the Council!</a:t>
            </a:r>
            <a:endParaRPr lang="en-US" sz="20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373763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sz="2000" dirty="0" smtClean="0">
                <a:latin typeface="Engravers MT" pitchFamily="18" charset="0"/>
              </a:rPr>
              <a:t>	Brothers, these are the basic concepts of the mentoring training program!</a:t>
            </a:r>
          </a:p>
          <a:p>
            <a:pPr marL="0" indent="0">
              <a:buNone/>
            </a:pPr>
            <a:r>
              <a:rPr lang="en-US" sz="2000" dirty="0">
                <a:latin typeface="Engravers MT" pitchFamily="18" charset="0"/>
              </a:rPr>
              <a:t>	</a:t>
            </a:r>
            <a:r>
              <a:rPr lang="en-US" sz="2000" dirty="0" smtClean="0">
                <a:latin typeface="Engravers MT" pitchFamily="18" charset="0"/>
              </a:rPr>
              <a:t>each council is free to add to it as long as the intent is </a:t>
            </a:r>
            <a:r>
              <a:rPr lang="en-US" sz="2000" b="1" dirty="0" smtClean="0">
                <a:latin typeface="Engravers MT" pitchFamily="18" charset="0"/>
              </a:rPr>
              <a:t>preserved</a:t>
            </a:r>
            <a:r>
              <a:rPr lang="en-US" sz="2000" dirty="0" smtClean="0">
                <a:latin typeface="Engravers MT" pitchFamily="18" charset="0"/>
              </a:rPr>
              <a:t>!</a:t>
            </a:r>
          </a:p>
          <a:p>
            <a:pPr marL="0" indent="0">
              <a:buNone/>
            </a:pPr>
            <a:r>
              <a:rPr lang="en-US" sz="2000" dirty="0">
                <a:latin typeface="Engravers MT" pitchFamily="18" charset="0"/>
              </a:rPr>
              <a:t>	</a:t>
            </a:r>
            <a:r>
              <a:rPr lang="en-US" sz="2000" dirty="0" smtClean="0">
                <a:latin typeface="Engravers MT" pitchFamily="18" charset="0"/>
              </a:rPr>
              <a:t>the care and nurturing of every new member is the responsibility of us all!</a:t>
            </a:r>
          </a:p>
          <a:p>
            <a:pPr marL="0" indent="0">
              <a:buNone/>
            </a:pPr>
            <a:r>
              <a:rPr lang="en-US" sz="2000" dirty="0">
                <a:latin typeface="Engravers MT" pitchFamily="18" charset="0"/>
              </a:rPr>
              <a:t>	</a:t>
            </a:r>
            <a:r>
              <a:rPr lang="en-US" sz="2000" dirty="0" smtClean="0">
                <a:latin typeface="Engravers MT" pitchFamily="18" charset="0"/>
              </a:rPr>
              <a:t>remember, once he joins he is your brother! Treat him like one!</a:t>
            </a:r>
          </a:p>
          <a:p>
            <a:pPr marL="0" indent="0">
              <a:buNone/>
            </a:pPr>
            <a:r>
              <a:rPr lang="en-US" sz="2000" dirty="0">
                <a:latin typeface="Engravers MT" pitchFamily="18" charset="0"/>
              </a:rPr>
              <a:t>	</a:t>
            </a:r>
            <a:r>
              <a:rPr lang="en-US" sz="2000" dirty="0" smtClean="0">
                <a:latin typeface="Engravers MT" pitchFamily="18" charset="0"/>
              </a:rPr>
              <a:t>ultimately, an active and engaged brother knight ensures that our Church and order will remain strong.</a:t>
            </a:r>
          </a:p>
          <a:p>
            <a:pPr marL="0" indent="0">
              <a:buNone/>
            </a:pPr>
            <a:r>
              <a:rPr lang="en-US" sz="2000" dirty="0">
                <a:latin typeface="Engravers MT" pitchFamily="18" charset="0"/>
              </a:rPr>
              <a:t>	</a:t>
            </a:r>
            <a:r>
              <a:rPr lang="en-US" sz="2000" dirty="0" smtClean="0">
                <a:latin typeface="Engravers MT" pitchFamily="18" charset="0"/>
              </a:rPr>
              <a:t>it all begins with making a new member feeling welcome at all times!</a:t>
            </a:r>
            <a:endParaRPr lang="en-US" sz="20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40048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pPr marL="0" indent="0" algn="ctr">
              <a:buNone/>
            </a:pPr>
            <a:r>
              <a:rPr lang="en-US" sz="2000" dirty="0" smtClean="0">
                <a:latin typeface="Engravers MT" pitchFamily="18" charset="0"/>
              </a:rPr>
              <a:t>Thank you!</a:t>
            </a:r>
          </a:p>
          <a:p>
            <a:pPr marL="0" indent="0" algn="ctr">
              <a:buNone/>
            </a:pPr>
            <a:endParaRPr lang="en-US" sz="1000" dirty="0">
              <a:latin typeface="Engravers MT" pitchFamily="18" charset="0"/>
            </a:endParaRPr>
          </a:p>
          <a:p>
            <a:pPr marL="0" indent="0" algn="ctr">
              <a:buNone/>
            </a:pPr>
            <a:r>
              <a:rPr lang="en-US" sz="1600" dirty="0" smtClean="0">
                <a:latin typeface="Engravers MT" pitchFamily="18" charset="0"/>
              </a:rPr>
              <a:t>Presented by</a:t>
            </a:r>
          </a:p>
          <a:p>
            <a:pPr marL="0" indent="0" algn="ctr">
              <a:buNone/>
            </a:pPr>
            <a:r>
              <a:rPr lang="en-US" sz="1600" dirty="0" smtClean="0">
                <a:latin typeface="Engravers MT" pitchFamily="18" charset="0"/>
              </a:rPr>
              <a:t>The Massachusetts state membership director</a:t>
            </a:r>
          </a:p>
          <a:p>
            <a:pPr marL="0" indent="0" algn="ctr">
              <a:buNone/>
            </a:pPr>
            <a:r>
              <a:rPr lang="en-US" sz="1600" dirty="0" smtClean="0">
                <a:latin typeface="Engravers MT" pitchFamily="18" charset="0"/>
              </a:rPr>
              <a:t>F.D.D. Stephen Brenner </a:t>
            </a:r>
          </a:p>
          <a:p>
            <a:pPr marL="0" indent="0" algn="ctr">
              <a:buNone/>
            </a:pPr>
            <a:endParaRPr lang="en-US" sz="1600" dirty="0">
              <a:latin typeface="Engravers MT" pitchFamily="18" charset="0"/>
            </a:endParaRPr>
          </a:p>
          <a:p>
            <a:pPr marL="0" indent="0" algn="ctr">
              <a:buNone/>
            </a:pPr>
            <a:endParaRPr lang="en-US" sz="1600" dirty="0" smtClean="0">
              <a:latin typeface="Engravers MT" pitchFamily="18" charset="0"/>
            </a:endParaRPr>
          </a:p>
          <a:p>
            <a:pPr marL="0" indent="0" algn="ctr">
              <a:buNone/>
            </a:pPr>
            <a:endParaRPr lang="en-US" sz="1600" dirty="0">
              <a:latin typeface="Engravers MT" pitchFamily="18" charset="0"/>
            </a:endParaRPr>
          </a:p>
          <a:p>
            <a:pPr marL="0" indent="0" algn="ctr">
              <a:buNone/>
            </a:pPr>
            <a:endParaRPr lang="en-US" sz="1600" dirty="0" smtClean="0">
              <a:latin typeface="Engravers MT" pitchFamily="18" charset="0"/>
            </a:endParaRPr>
          </a:p>
          <a:p>
            <a:pPr marL="0" indent="0" algn="ctr">
              <a:buNone/>
            </a:pPr>
            <a:endParaRPr lang="en-US" sz="1600" dirty="0">
              <a:latin typeface="Engravers MT" pitchFamily="18" charset="0"/>
            </a:endParaRPr>
          </a:p>
          <a:p>
            <a:pPr marL="0" indent="0" algn="ctr">
              <a:buNone/>
            </a:pPr>
            <a:r>
              <a:rPr lang="en-US" sz="1600" dirty="0" smtClean="0">
                <a:latin typeface="Engravers MT" pitchFamily="18" charset="0"/>
              </a:rPr>
              <a:t>And</a:t>
            </a:r>
          </a:p>
          <a:p>
            <a:pPr marL="0" indent="0" algn="ctr">
              <a:buNone/>
            </a:pPr>
            <a:r>
              <a:rPr lang="en-US" sz="1600" dirty="0" smtClean="0">
                <a:latin typeface="Engravers MT" pitchFamily="18" charset="0"/>
              </a:rPr>
              <a:t>D.D. William Huber</a:t>
            </a: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pic>
        <p:nvPicPr>
          <p:cNvPr id="7" name="Picture 2" descr="http://www.massachusettsstatekofc.org/StateOff/brenner_steph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3048000"/>
            <a:ext cx="1215046"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www.massachusettsstatekofc.org/DD_11_12/huber_willia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85231" y="5105400"/>
            <a:ext cx="969384" cy="145821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3400" y="5496819"/>
            <a:ext cx="1066800" cy="1066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67600" y="5496819"/>
            <a:ext cx="1066800" cy="1066800"/>
          </a:xfrm>
          <a:prstGeom prst="rect">
            <a:avLst/>
          </a:prstGeom>
        </p:spPr>
      </p:pic>
    </p:spTree>
    <p:extLst>
      <p:ext uri="{BB962C8B-B14F-4D97-AF65-F5344CB8AC3E}">
        <p14:creationId xmlns:p14="http://schemas.microsoft.com/office/powerpoint/2010/main" xmlns="" val="1219351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a:bodyPr>
          <a:lstStyle/>
          <a:p>
            <a:r>
              <a:rPr lang="en-US" sz="2000" dirty="0" smtClean="0">
                <a:latin typeface="Engravers MT" pitchFamily="18" charset="0"/>
              </a:rPr>
              <a:t>all too often, we look for candidates that we hope will become knights that will develop into solid leaders within our council!</a:t>
            </a:r>
          </a:p>
          <a:p>
            <a:r>
              <a:rPr lang="en-US" sz="2000" dirty="0" smtClean="0">
                <a:latin typeface="Engravers MT" pitchFamily="18" charset="0"/>
              </a:rPr>
              <a:t>in the majority of cases we fail to do so. Not because of the quality of the member, but rather in our lack of ability in carrying out our responsibility to these men, when they first come on board.</a:t>
            </a:r>
          </a:p>
          <a:p>
            <a:r>
              <a:rPr lang="en-US" sz="2000" dirty="0" smtClean="0">
                <a:latin typeface="Engravers MT" pitchFamily="18" charset="0"/>
              </a:rPr>
              <a:t>Therefore, by implementing the new mentor program into your council’s membership program, I believe that you will and can accomplish your leadership goals with any new member!</a:t>
            </a:r>
          </a:p>
          <a:p>
            <a:endParaRPr lang="en-US" sz="20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358541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81600"/>
          </a:xfrm>
        </p:spPr>
        <p:txBody>
          <a:bodyPr>
            <a:normAutofit lnSpcReduction="10000"/>
          </a:bodyPr>
          <a:lstStyle/>
          <a:p>
            <a:pPr marL="0" indent="0">
              <a:buNone/>
            </a:pPr>
            <a:r>
              <a:rPr lang="en-US" sz="2000" dirty="0" smtClean="0">
                <a:latin typeface="Engravers MT" pitchFamily="18" charset="0"/>
              </a:rPr>
              <a:t>This program is a simple but effective one. However, you must commit yourself to do the following in order to benefit your council and the member for years to come:</a:t>
            </a:r>
          </a:p>
          <a:p>
            <a:pPr marL="0" indent="0">
              <a:buNone/>
            </a:pPr>
            <a:endParaRPr lang="en-US" sz="2000" dirty="0" smtClean="0">
              <a:latin typeface="Engravers MT" pitchFamily="18" charset="0"/>
            </a:endParaRPr>
          </a:p>
          <a:p>
            <a:r>
              <a:rPr lang="en-US" sz="2000" dirty="0" smtClean="0">
                <a:latin typeface="Engravers MT" pitchFamily="18" charset="0"/>
              </a:rPr>
              <a:t>Immediately after his 1</a:t>
            </a:r>
            <a:r>
              <a:rPr lang="en-US" sz="2000" baseline="30000" dirty="0" smtClean="0">
                <a:latin typeface="Engravers MT" pitchFamily="18" charset="0"/>
              </a:rPr>
              <a:t>st</a:t>
            </a:r>
            <a:r>
              <a:rPr lang="en-US" sz="2000" dirty="0" smtClean="0">
                <a:latin typeface="Engravers MT" pitchFamily="18" charset="0"/>
              </a:rPr>
              <a:t> degree, impress upon him, that he has the right to vote at every meeting of his own council.</a:t>
            </a:r>
          </a:p>
          <a:p>
            <a:r>
              <a:rPr lang="en-US" sz="2000" dirty="0" smtClean="0">
                <a:latin typeface="Engravers MT" pitchFamily="18" charset="0"/>
              </a:rPr>
              <a:t>Get him to his next two meetings, so that he feels he is part of the Council.</a:t>
            </a:r>
          </a:p>
          <a:p>
            <a:r>
              <a:rPr lang="en-US" sz="2000" dirty="0" smtClean="0">
                <a:latin typeface="Engravers MT" pitchFamily="18" charset="0"/>
              </a:rPr>
              <a:t>Maintaining contact with the new member, particularly in his first six months is very crucial to keeping him.</a:t>
            </a:r>
          </a:p>
          <a:p>
            <a:r>
              <a:rPr lang="en-US" sz="2000" dirty="0" smtClean="0">
                <a:latin typeface="Engravers MT" pitchFamily="18" charset="0"/>
              </a:rPr>
              <a:t>Get him involved in your council activities will ensure his longevity.</a:t>
            </a:r>
            <a:endParaRPr lang="en-US" dirty="0" smtClean="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119013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a:bodyPr>
          <a:lstStyle/>
          <a:p>
            <a:r>
              <a:rPr lang="en-US" sz="2000" dirty="0" smtClean="0">
                <a:latin typeface="Engravers MT" pitchFamily="18" charset="0"/>
              </a:rPr>
              <a:t>Help him to understand the purpose of our dues structure.</a:t>
            </a:r>
          </a:p>
          <a:p>
            <a:r>
              <a:rPr lang="en-US" sz="2000" dirty="0" smtClean="0">
                <a:latin typeface="Engravers MT" pitchFamily="18" charset="0"/>
              </a:rPr>
              <a:t>Instruct him in the benefits of bringing in new members himself through the Massachusetts      “</a:t>
            </a:r>
            <a:r>
              <a:rPr lang="en-US" sz="2000" b="1" dirty="0" smtClean="0">
                <a:latin typeface="Engravers MT" pitchFamily="18" charset="0"/>
              </a:rPr>
              <a:t>shining knight award</a:t>
            </a:r>
            <a:r>
              <a:rPr lang="en-US" sz="2000" dirty="0" smtClean="0">
                <a:latin typeface="Engravers MT" pitchFamily="18" charset="0"/>
              </a:rPr>
              <a:t>.” in doing so he will help your council growing for years to come. This is what we call the Domino effect!</a:t>
            </a:r>
          </a:p>
          <a:p>
            <a:r>
              <a:rPr lang="en-US" sz="2000" dirty="0" smtClean="0">
                <a:latin typeface="Engravers MT" pitchFamily="18" charset="0"/>
              </a:rPr>
              <a:t>Once he proposes a new candidate, he can then become the mentor of that individual.  Again, By doing this, we will have created a program of</a:t>
            </a:r>
            <a:br>
              <a:rPr lang="en-US" sz="2000" dirty="0" smtClean="0">
                <a:latin typeface="Engravers MT" pitchFamily="18" charset="0"/>
              </a:rPr>
            </a:br>
            <a:r>
              <a:rPr lang="en-US" sz="2000" dirty="0" smtClean="0">
                <a:latin typeface="Engravers MT" pitchFamily="18" charset="0"/>
              </a:rPr>
              <a:t>perpetual growth and involvement within your council for years to</a:t>
            </a:r>
            <a:br>
              <a:rPr lang="en-US" sz="2000" dirty="0" smtClean="0">
                <a:latin typeface="Engravers MT" pitchFamily="18" charset="0"/>
              </a:rPr>
            </a:br>
            <a:r>
              <a:rPr lang="en-US" sz="2000" dirty="0" smtClean="0">
                <a:latin typeface="Engravers MT" pitchFamily="18" charset="0"/>
              </a:rPr>
              <a:t>come.</a:t>
            </a:r>
            <a:endParaRPr lang="en-US" sz="20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25690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lnSpcReduction="10000"/>
          </a:bodyPr>
          <a:lstStyle/>
          <a:p>
            <a:r>
              <a:rPr lang="en-US" sz="2000" dirty="0" smtClean="0">
                <a:latin typeface="Engravers MT" pitchFamily="18" charset="0"/>
              </a:rPr>
              <a:t>By following this mentor program, we can make the new member feel welcome and get him involved ASAP, within his first six months, we can mold him into the “quality knight” we were looking for originally, </a:t>
            </a:r>
            <a:r>
              <a:rPr lang="en-US" sz="2000" b="1" dirty="0" smtClean="0">
                <a:latin typeface="Engravers MT" pitchFamily="18" charset="0"/>
              </a:rPr>
              <a:t>active</a:t>
            </a:r>
            <a:r>
              <a:rPr lang="en-US" sz="2000" dirty="0" smtClean="0">
                <a:latin typeface="Engravers MT" pitchFamily="18" charset="0"/>
              </a:rPr>
              <a:t> and </a:t>
            </a:r>
            <a:r>
              <a:rPr lang="en-US" sz="2000" b="1" dirty="0" smtClean="0">
                <a:latin typeface="Engravers MT" pitchFamily="18" charset="0"/>
              </a:rPr>
              <a:t>engaged!</a:t>
            </a:r>
          </a:p>
          <a:p>
            <a:r>
              <a:rPr lang="en-US" sz="2000" dirty="0" smtClean="0">
                <a:latin typeface="Engravers MT" pitchFamily="18" charset="0"/>
              </a:rPr>
              <a:t>A knight that is active and engaged, </a:t>
            </a:r>
            <a:r>
              <a:rPr lang="en-US" sz="2000" b="1" dirty="0" smtClean="0">
                <a:latin typeface="Engravers MT" pitchFamily="18" charset="0"/>
              </a:rPr>
              <a:t>helps you to increase</a:t>
            </a:r>
            <a:r>
              <a:rPr lang="en-US" sz="2000" dirty="0" smtClean="0">
                <a:latin typeface="Engravers MT" pitchFamily="18" charset="0"/>
              </a:rPr>
              <a:t> the volunteer actions and charitable works of the order.  so that we can serve the poor, feed the hungry and shelter the homeless.</a:t>
            </a:r>
          </a:p>
          <a:p>
            <a:r>
              <a:rPr lang="en-US" sz="2000" dirty="0" smtClean="0">
                <a:latin typeface="Engravers MT" pitchFamily="18" charset="0"/>
              </a:rPr>
              <a:t>This </a:t>
            </a:r>
            <a:r>
              <a:rPr lang="en-US" sz="2000" b="1" dirty="0" smtClean="0">
                <a:latin typeface="Engravers MT" pitchFamily="18" charset="0"/>
              </a:rPr>
              <a:t>ensures</a:t>
            </a:r>
            <a:r>
              <a:rPr lang="en-US" sz="2000" dirty="0" smtClean="0">
                <a:latin typeface="Engravers MT" pitchFamily="18" charset="0"/>
              </a:rPr>
              <a:t> not only the </a:t>
            </a:r>
            <a:r>
              <a:rPr lang="en-US" sz="2000" b="1" dirty="0" smtClean="0">
                <a:latin typeface="Engravers MT" pitchFamily="18" charset="0"/>
              </a:rPr>
              <a:t>future</a:t>
            </a:r>
            <a:r>
              <a:rPr lang="en-US" sz="2000" dirty="0" smtClean="0">
                <a:latin typeface="Engravers MT" pitchFamily="18" charset="0"/>
              </a:rPr>
              <a:t> of your council, but that of our order. It also </a:t>
            </a:r>
            <a:r>
              <a:rPr lang="en-US" sz="2000" b="1" dirty="0" smtClean="0">
                <a:latin typeface="Engravers MT" pitchFamily="18" charset="0"/>
              </a:rPr>
              <a:t>helps us to grow and keep </a:t>
            </a:r>
            <a:r>
              <a:rPr lang="en-US" sz="2000" dirty="0" smtClean="0">
                <a:latin typeface="Engravers MT" pitchFamily="18" charset="0"/>
              </a:rPr>
              <a:t>more catholic families within the church.</a:t>
            </a:r>
            <a:endParaRPr lang="en-US" sz="2000" dirty="0">
              <a:latin typeface="Engravers MT" pitchFamily="18" charset="0"/>
            </a:endParaRPr>
          </a:p>
        </p:txBody>
      </p:sp>
      <p:sp>
        <p:nvSpPr>
          <p:cNvPr id="5"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63353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81600"/>
          </a:xfrm>
        </p:spPr>
        <p:txBody>
          <a:bodyPr>
            <a:normAutofit/>
          </a:bodyPr>
          <a:lstStyle/>
          <a:p>
            <a:r>
              <a:rPr lang="en-US" sz="2000" dirty="0" smtClean="0">
                <a:latin typeface="Engravers MT" pitchFamily="18" charset="0"/>
              </a:rPr>
              <a:t>Most officers and members believe that the proposer of a new member will be his mentor. </a:t>
            </a:r>
            <a:r>
              <a:rPr lang="en-US" sz="2000" b="1" dirty="0" smtClean="0">
                <a:latin typeface="Engravers MT" pitchFamily="18" charset="0"/>
              </a:rPr>
              <a:t>True or false?</a:t>
            </a:r>
          </a:p>
          <a:p>
            <a:r>
              <a:rPr lang="en-US" sz="2000" b="1" dirty="0" smtClean="0">
                <a:latin typeface="Engravers MT" pitchFamily="18" charset="0"/>
              </a:rPr>
              <a:t>False!</a:t>
            </a:r>
            <a:r>
              <a:rPr lang="en-US" sz="2000" dirty="0" smtClean="0">
                <a:latin typeface="Engravers MT" pitchFamily="18" charset="0"/>
              </a:rPr>
              <a:t> Nothing could be further from the truth. Some members will never ask a man to join because they don’t want that responsibility put upon them.</a:t>
            </a:r>
          </a:p>
          <a:p>
            <a:r>
              <a:rPr lang="en-US" sz="2000" dirty="0" smtClean="0">
                <a:latin typeface="Engravers MT" pitchFamily="18" charset="0"/>
              </a:rPr>
              <a:t>So, how do the council officers and members, go about getting the </a:t>
            </a:r>
            <a:r>
              <a:rPr lang="en-US" sz="2000" b="1" dirty="0" smtClean="0">
                <a:latin typeface="Engravers MT" pitchFamily="18" charset="0"/>
              </a:rPr>
              <a:t>“quality knight” </a:t>
            </a:r>
            <a:r>
              <a:rPr lang="en-US" sz="2000" dirty="0" smtClean="0">
                <a:latin typeface="Engravers MT" pitchFamily="18" charset="0"/>
              </a:rPr>
              <a:t>that they are looking for?</a:t>
            </a:r>
          </a:p>
          <a:p>
            <a:r>
              <a:rPr lang="en-US" sz="2000" b="1" dirty="0" smtClean="0">
                <a:latin typeface="Engravers MT" pitchFamily="18" charset="0"/>
              </a:rPr>
              <a:t>You do it</a:t>
            </a:r>
            <a:r>
              <a:rPr lang="en-US" sz="2000" dirty="0" smtClean="0">
                <a:latin typeface="Engravers MT" pitchFamily="18" charset="0"/>
              </a:rPr>
              <a:t>, by taking the necessary steps to train them and mold them into the “quality Knight” that you were looking for!</a:t>
            </a:r>
            <a:endParaRPr lang="en-US" sz="20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164447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334000"/>
          </a:xfrm>
        </p:spPr>
        <p:txBody>
          <a:bodyPr>
            <a:normAutofit/>
          </a:bodyPr>
          <a:lstStyle/>
          <a:p>
            <a:pPr marL="0" indent="0" algn="ctr">
              <a:buNone/>
            </a:pPr>
            <a:r>
              <a:rPr lang="en-US" sz="2000" dirty="0" smtClean="0">
                <a:latin typeface="Engravers MT" pitchFamily="18" charset="0"/>
              </a:rPr>
              <a:t>a mentor can be any council member, but he should do and know the following:</a:t>
            </a:r>
          </a:p>
          <a:p>
            <a:r>
              <a:rPr lang="en-US" sz="2000" dirty="0" smtClean="0">
                <a:latin typeface="Engravers MT" pitchFamily="18" charset="0"/>
              </a:rPr>
              <a:t>He should </a:t>
            </a:r>
            <a:r>
              <a:rPr lang="en-US" sz="2000" b="1" dirty="0" smtClean="0">
                <a:latin typeface="Engravers MT" pitchFamily="18" charset="0"/>
              </a:rPr>
              <a:t>volunteer</a:t>
            </a:r>
            <a:r>
              <a:rPr lang="en-US" sz="2000" dirty="0" smtClean="0">
                <a:latin typeface="Engravers MT" pitchFamily="18" charset="0"/>
              </a:rPr>
              <a:t> for the position and that he indicates an interest in helping.</a:t>
            </a:r>
          </a:p>
          <a:p>
            <a:r>
              <a:rPr lang="en-US" sz="2000" dirty="0" smtClean="0">
                <a:latin typeface="Engravers MT" pitchFamily="18" charset="0"/>
              </a:rPr>
              <a:t>He should </a:t>
            </a:r>
            <a:r>
              <a:rPr lang="en-US" sz="2000" b="1" dirty="0" smtClean="0">
                <a:latin typeface="Engravers MT" pitchFamily="18" charset="0"/>
              </a:rPr>
              <a:t>know and understand</a:t>
            </a:r>
            <a:r>
              <a:rPr lang="en-US" sz="2000" dirty="0" smtClean="0">
                <a:latin typeface="Engravers MT" pitchFamily="18" charset="0"/>
              </a:rPr>
              <a:t> the workings of the council.</a:t>
            </a:r>
          </a:p>
          <a:p>
            <a:r>
              <a:rPr lang="en-US" sz="2000" dirty="0" smtClean="0">
                <a:latin typeface="Engravers MT" pitchFamily="18" charset="0"/>
              </a:rPr>
              <a:t>He should </a:t>
            </a:r>
            <a:r>
              <a:rPr lang="en-US" sz="2000" b="1" dirty="0" smtClean="0">
                <a:latin typeface="Engravers MT" pitchFamily="18" charset="0"/>
              </a:rPr>
              <a:t>know and understand</a:t>
            </a:r>
            <a:r>
              <a:rPr lang="en-US" sz="2000" dirty="0" smtClean="0">
                <a:latin typeface="Engravers MT" pitchFamily="18" charset="0"/>
              </a:rPr>
              <a:t> the </a:t>
            </a:r>
            <a:r>
              <a:rPr lang="en-US" sz="2000" b="1" dirty="0" smtClean="0">
                <a:latin typeface="Engravers MT" pitchFamily="18" charset="0"/>
              </a:rPr>
              <a:t>laws and rules </a:t>
            </a:r>
            <a:r>
              <a:rPr lang="en-US" sz="2000" dirty="0" smtClean="0">
                <a:latin typeface="Engravers MT" pitchFamily="18" charset="0"/>
              </a:rPr>
              <a:t>of the knights of Columbus.</a:t>
            </a:r>
          </a:p>
          <a:p>
            <a:r>
              <a:rPr lang="en-US" sz="2000" dirty="0" smtClean="0">
                <a:latin typeface="Engravers MT" pitchFamily="18" charset="0"/>
              </a:rPr>
              <a:t>He should have a </a:t>
            </a:r>
            <a:r>
              <a:rPr lang="en-US" sz="2000" b="1" dirty="0" smtClean="0">
                <a:latin typeface="Engravers MT" pitchFamily="18" charset="0"/>
              </a:rPr>
              <a:t>current</a:t>
            </a:r>
            <a:r>
              <a:rPr lang="en-US" sz="2000" dirty="0" smtClean="0">
                <a:latin typeface="Engravers MT" pitchFamily="18" charset="0"/>
              </a:rPr>
              <a:t> and good </a:t>
            </a:r>
            <a:r>
              <a:rPr lang="en-US" sz="2000" b="1" dirty="0" smtClean="0">
                <a:latin typeface="Engravers MT" pitchFamily="18" charset="0"/>
              </a:rPr>
              <a:t>attendance record </a:t>
            </a:r>
            <a:r>
              <a:rPr lang="en-US" sz="2000" dirty="0" smtClean="0">
                <a:latin typeface="Engravers MT" pitchFamily="18" charset="0"/>
              </a:rPr>
              <a:t>at the council meetings.</a:t>
            </a:r>
          </a:p>
          <a:p>
            <a:r>
              <a:rPr lang="en-US" sz="2000" dirty="0" smtClean="0">
                <a:latin typeface="Engravers MT" pitchFamily="18" charset="0"/>
              </a:rPr>
              <a:t>Last but not the least, he should be willing to be the new member’s </a:t>
            </a:r>
            <a:r>
              <a:rPr lang="en-US" sz="2000" b="1" dirty="0" smtClean="0">
                <a:latin typeface="Engravers MT" pitchFamily="18" charset="0"/>
              </a:rPr>
              <a:t>“best Friend”</a:t>
            </a:r>
            <a:r>
              <a:rPr lang="en-US" sz="2000" dirty="0" smtClean="0">
                <a:latin typeface="Engravers MT" pitchFamily="18" charset="0"/>
              </a:rPr>
              <a:t> within the council.</a:t>
            </a:r>
          </a:p>
        </p:txBody>
      </p:sp>
      <p:sp>
        <p:nvSpPr>
          <p:cNvPr id="4" name="Title 3"/>
          <p:cNvSpPr>
            <a:spLocks noGrp="1"/>
          </p:cNvSpPr>
          <p:nvPr>
            <p:ph type="title"/>
          </p:nvPr>
        </p:nvSpPr>
        <p:spPr>
          <a:xfrm>
            <a:off x="457200" y="152400"/>
            <a:ext cx="8229600"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spTree>
    <p:extLst>
      <p:ext uri="{BB962C8B-B14F-4D97-AF65-F5344CB8AC3E}">
        <p14:creationId xmlns:p14="http://schemas.microsoft.com/office/powerpoint/2010/main" xmlns="" val="213000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81600"/>
          </a:xfrm>
        </p:spPr>
        <p:txBody>
          <a:bodyPr>
            <a:normAutofit lnSpcReduction="10000"/>
          </a:bodyPr>
          <a:lstStyle/>
          <a:p>
            <a:pPr marL="0" indent="0" algn="ctr">
              <a:buNone/>
            </a:pPr>
            <a:r>
              <a:rPr lang="en-US" sz="2000" b="1" u="sng" dirty="0" smtClean="0">
                <a:latin typeface="Engravers MT" pitchFamily="18" charset="0"/>
              </a:rPr>
              <a:t>Who would coordinate this</a:t>
            </a:r>
          </a:p>
          <a:p>
            <a:pPr marL="0" indent="0" algn="ctr">
              <a:buNone/>
            </a:pPr>
            <a:r>
              <a:rPr lang="en-US" sz="2000" b="1" u="sng" dirty="0" smtClean="0">
                <a:latin typeface="Engravers MT" pitchFamily="18" charset="0"/>
              </a:rPr>
              <a:t> mentor training program?</a:t>
            </a:r>
          </a:p>
          <a:p>
            <a:endParaRPr lang="en-US" sz="1000" dirty="0">
              <a:latin typeface="Engravers MT" pitchFamily="18" charset="0"/>
            </a:endParaRPr>
          </a:p>
          <a:p>
            <a:r>
              <a:rPr lang="en-US" sz="2000" dirty="0" smtClean="0">
                <a:latin typeface="Engravers MT" pitchFamily="18" charset="0"/>
              </a:rPr>
              <a:t>The council </a:t>
            </a:r>
            <a:r>
              <a:rPr lang="en-US" sz="2000" b="1" dirty="0" smtClean="0">
                <a:latin typeface="Engravers MT" pitchFamily="18" charset="0"/>
              </a:rPr>
              <a:t>chancellor</a:t>
            </a:r>
            <a:r>
              <a:rPr lang="en-US" sz="2000" dirty="0" smtClean="0">
                <a:latin typeface="Engravers MT" pitchFamily="18" charset="0"/>
              </a:rPr>
              <a:t> has</a:t>
            </a:r>
            <a:br>
              <a:rPr lang="en-US" sz="2000" dirty="0" smtClean="0">
                <a:latin typeface="Engravers MT" pitchFamily="18" charset="0"/>
              </a:rPr>
            </a:br>
            <a:r>
              <a:rPr lang="en-US" sz="2000" dirty="0" smtClean="0">
                <a:latin typeface="Engravers MT" pitchFamily="18" charset="0"/>
              </a:rPr>
              <a:t>the honor and responsibility</a:t>
            </a:r>
            <a:br>
              <a:rPr lang="en-US" sz="2000" dirty="0" smtClean="0">
                <a:latin typeface="Engravers MT" pitchFamily="18" charset="0"/>
              </a:rPr>
            </a:br>
            <a:r>
              <a:rPr lang="en-US" sz="2000" dirty="0" smtClean="0">
                <a:latin typeface="Engravers MT" pitchFamily="18" charset="0"/>
              </a:rPr>
              <a:t>for making new members feel</a:t>
            </a:r>
            <a:br>
              <a:rPr lang="en-US" sz="2000" dirty="0" smtClean="0">
                <a:latin typeface="Engravers MT" pitchFamily="18" charset="0"/>
              </a:rPr>
            </a:br>
            <a:r>
              <a:rPr lang="en-US" sz="2000" dirty="0" smtClean="0">
                <a:latin typeface="Engravers MT" pitchFamily="18" charset="0"/>
              </a:rPr>
              <a:t>welcome and getting them</a:t>
            </a:r>
            <a:br>
              <a:rPr lang="en-US" sz="2000" dirty="0" smtClean="0">
                <a:latin typeface="Engravers MT" pitchFamily="18" charset="0"/>
              </a:rPr>
            </a:br>
            <a:r>
              <a:rPr lang="en-US" sz="2000" dirty="0" smtClean="0">
                <a:latin typeface="Engravers MT" pitchFamily="18" charset="0"/>
              </a:rPr>
              <a:t>involved in the council</a:t>
            </a:r>
            <a:br>
              <a:rPr lang="en-US" sz="2000" dirty="0" smtClean="0">
                <a:latin typeface="Engravers MT" pitchFamily="18" charset="0"/>
              </a:rPr>
            </a:br>
            <a:r>
              <a:rPr lang="en-US" sz="2000" dirty="0" smtClean="0">
                <a:latin typeface="Engravers MT" pitchFamily="18" charset="0"/>
              </a:rPr>
              <a:t>programs.  </a:t>
            </a:r>
            <a:r>
              <a:rPr lang="en-US" sz="2000" b="1" dirty="0" smtClean="0">
                <a:latin typeface="Engravers MT" pitchFamily="18" charset="0"/>
              </a:rPr>
              <a:t>He is the one </a:t>
            </a:r>
            <a:r>
              <a:rPr lang="en-US" sz="2000" dirty="0" smtClean="0">
                <a:latin typeface="Engravers MT" pitchFamily="18" charset="0"/>
              </a:rPr>
              <a:t>who coordinates the New</a:t>
            </a:r>
            <a:br>
              <a:rPr lang="en-US" sz="2000" dirty="0" smtClean="0">
                <a:latin typeface="Engravers MT" pitchFamily="18" charset="0"/>
              </a:rPr>
            </a:br>
            <a:r>
              <a:rPr lang="en-US" sz="2000" dirty="0" smtClean="0">
                <a:latin typeface="Engravers MT" pitchFamily="18" charset="0"/>
              </a:rPr>
              <a:t>“mentor training program.”</a:t>
            </a:r>
          </a:p>
          <a:p>
            <a:pPr marL="0" indent="0">
              <a:buNone/>
            </a:pPr>
            <a:endParaRPr lang="en-US" sz="2000" dirty="0">
              <a:latin typeface="Engravers MT" pitchFamily="18" charset="0"/>
            </a:endParaRPr>
          </a:p>
          <a:p>
            <a:pPr marL="0" indent="0" algn="ctr">
              <a:buNone/>
            </a:pPr>
            <a:r>
              <a:rPr lang="en-US" sz="2000" b="1" u="sng" dirty="0" smtClean="0">
                <a:latin typeface="Engravers MT" pitchFamily="18" charset="0"/>
              </a:rPr>
              <a:t>How does this work, you might ask?</a:t>
            </a:r>
          </a:p>
          <a:p>
            <a:pPr marL="0" indent="0" algn="ctr">
              <a:buNone/>
            </a:pPr>
            <a:endParaRPr lang="en-US" sz="2000" u="sng" dirty="0">
              <a:latin typeface="Engravers MT" pitchFamily="18" charset="0"/>
            </a:endParaRPr>
          </a:p>
          <a:p>
            <a:r>
              <a:rPr lang="en-US" sz="2000" dirty="0" smtClean="0">
                <a:latin typeface="Engravers MT" pitchFamily="18" charset="0"/>
              </a:rPr>
              <a:t>Let’s move on to the next phase of this training program!</a:t>
            </a:r>
            <a:endParaRPr lang="en-US" sz="2000" dirty="0">
              <a:latin typeface="Engravers MT" pitchFamily="18" charset="0"/>
            </a:endParaRPr>
          </a:p>
        </p:txBody>
      </p:sp>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latin typeface="Engravers MT" pitchFamily="18" charset="0"/>
              </a:rPr>
              <a:t>Mentor Training Program</a:t>
            </a:r>
            <a:endParaRPr lang="en-US" sz="3600" dirty="0">
              <a:latin typeface="Engravers MT" pitchFamily="18"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l="39262" t="34872" r="37660" b="10255"/>
          <a:stretch>
            <a:fillRect/>
          </a:stretch>
        </p:blipFill>
        <p:spPr bwMode="auto">
          <a:xfrm>
            <a:off x="7086600" y="2514600"/>
            <a:ext cx="1600200" cy="226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680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1842</Words>
  <Application>Microsoft Office PowerPoint</Application>
  <PresentationFormat>On-screen Show (4:3)</PresentationFormat>
  <Paragraphs>160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Mentor Training Program</vt:lpstr>
      <vt:lpstr>Massachusetts “Shining Knight Award”</vt:lpstr>
      <vt:lpstr>Massachusetts “Shining Knight Award”</vt:lpstr>
      <vt:lpstr>Mentor Training Program</vt:lpstr>
      <vt:lpstr>Mentor Training Program</vt:lpstr>
      <vt:lpstr>Mentor Training Program</vt:lpstr>
      <vt:lpstr>Mentor Training Program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 Training Program</dc:title>
  <dc:creator>William J. Huber</dc:creator>
  <cp:lastModifiedBy>Stephen Brenner</cp:lastModifiedBy>
  <cp:revision>94</cp:revision>
  <dcterms:created xsi:type="dcterms:W3CDTF">2013-05-26T17:57:53Z</dcterms:created>
  <dcterms:modified xsi:type="dcterms:W3CDTF">2013-07-01T17:57:57Z</dcterms:modified>
</cp:coreProperties>
</file>