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mp4"/>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sldIdLst>
    <p:sldId id="256" r:id="rId2"/>
    <p:sldId id="257" r:id="rId3"/>
    <p:sldId id="275" r:id="rId4"/>
    <p:sldId id="258" r:id="rId5"/>
    <p:sldId id="260" r:id="rId6"/>
    <p:sldId id="259" r:id="rId7"/>
    <p:sldId id="261" r:id="rId8"/>
    <p:sldId id="262" r:id="rId9"/>
    <p:sldId id="263" r:id="rId10"/>
    <p:sldId id="264" r:id="rId11"/>
    <p:sldId id="279" r:id="rId12"/>
    <p:sldId id="267" r:id="rId13"/>
    <p:sldId id="265" r:id="rId14"/>
    <p:sldId id="276" r:id="rId15"/>
    <p:sldId id="282" r:id="rId16"/>
    <p:sldId id="268" r:id="rId17"/>
    <p:sldId id="269" r:id="rId18"/>
    <p:sldId id="277" r:id="rId19"/>
    <p:sldId id="278" r:id="rId20"/>
    <p:sldId id="270" r:id="rId21"/>
    <p:sldId id="271" r:id="rId22"/>
    <p:sldId id="283" r:id="rId23"/>
    <p:sldId id="281" r:id="rId24"/>
    <p:sldId id="272" r:id="rId25"/>
    <p:sldId id="273" r:id="rId26"/>
    <p:sldId id="274" r:id="rId27"/>
    <p:sldId id="284" r:id="rId28"/>
    <p:sldId id="285" r:id="rId29"/>
    <p:sldId id="286" r:id="rId30"/>
    <p:sldId id="280" r:id="rId31"/>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113" d="100"/>
          <a:sy n="113" d="100"/>
        </p:scale>
        <p:origin x="43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F1DED2C-1105-4277-B73D-3AC21CF374CC}" type="datetimeFigureOut">
              <a:rPr lang="en-US" smtClean="0"/>
              <a:t>7/1/2015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1E2363D-86AA-4C46-BD18-8C5B38D030D0}" type="slidenum">
              <a:rPr lang="en-US" smtClean="0"/>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06853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0F1DED2C-1105-4277-B73D-3AC21CF374CC}" type="datetimeFigureOut">
              <a:rPr lang="en-US" smtClean="0"/>
              <a:t>7/1/2015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1E2363D-86AA-4C46-BD18-8C5B38D030D0}" type="slidenum">
              <a:rPr lang="en-US" smtClean="0"/>
              <a:t>‹#›</a:t>
            </a:fld>
            <a:endParaRPr lang="en-US" dirty="0"/>
          </a:p>
        </p:txBody>
      </p:sp>
    </p:spTree>
    <p:extLst>
      <p:ext uri="{BB962C8B-B14F-4D97-AF65-F5344CB8AC3E}">
        <p14:creationId xmlns:p14="http://schemas.microsoft.com/office/powerpoint/2010/main" val="26005901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1DED2C-1105-4277-B73D-3AC21CF374CC}" type="datetimeFigureOut">
              <a:rPr lang="en-US" smtClean="0"/>
              <a:t>7/1/2015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1E2363D-86AA-4C46-BD18-8C5B38D030D0}" type="slidenum">
              <a:rPr lang="en-US" smtClean="0"/>
              <a:t>‹#›</a:t>
            </a:fld>
            <a:endParaRPr lang="en-US" dirty="0"/>
          </a:p>
        </p:txBody>
      </p:sp>
    </p:spTree>
    <p:extLst>
      <p:ext uri="{BB962C8B-B14F-4D97-AF65-F5344CB8AC3E}">
        <p14:creationId xmlns:p14="http://schemas.microsoft.com/office/powerpoint/2010/main" val="1861418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1DED2C-1105-4277-B73D-3AC21CF374CC}" type="datetimeFigureOut">
              <a:rPr lang="en-US" smtClean="0"/>
              <a:t>7/1/2015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1E2363D-86AA-4C46-BD18-8C5B38D030D0}" type="slidenum">
              <a:rPr lang="en-US" smtClean="0"/>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6616277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1DED2C-1105-4277-B73D-3AC21CF374CC}" type="datetimeFigureOut">
              <a:rPr lang="en-US" smtClean="0"/>
              <a:t>7/1/2015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1E2363D-86AA-4C46-BD18-8C5B38D030D0}" type="slidenum">
              <a:rPr lang="en-US" smtClean="0"/>
              <a:t>‹#›</a:t>
            </a:fld>
            <a:endParaRPr lang="en-US" dirty="0"/>
          </a:p>
        </p:txBody>
      </p:sp>
    </p:spTree>
    <p:extLst>
      <p:ext uri="{BB962C8B-B14F-4D97-AF65-F5344CB8AC3E}">
        <p14:creationId xmlns:p14="http://schemas.microsoft.com/office/powerpoint/2010/main" val="15897636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1DED2C-1105-4277-B73D-3AC21CF374CC}" type="datetimeFigureOut">
              <a:rPr lang="en-US" smtClean="0"/>
              <a:t>7/1/2015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1E2363D-86AA-4C46-BD18-8C5B38D030D0}" type="slidenum">
              <a:rPr lang="en-US" smtClean="0"/>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7593800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1DED2C-1105-4277-B73D-3AC21CF374CC}" type="datetimeFigureOut">
              <a:rPr lang="en-US" smtClean="0"/>
              <a:t>7/1/2015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1E2363D-86AA-4C46-BD18-8C5B38D030D0}" type="slidenum">
              <a:rPr lang="en-US" smtClean="0"/>
              <a:t>‹#›</a:t>
            </a:fld>
            <a:endParaRPr lang="en-US" dirty="0"/>
          </a:p>
        </p:txBody>
      </p:sp>
    </p:spTree>
    <p:extLst>
      <p:ext uri="{BB962C8B-B14F-4D97-AF65-F5344CB8AC3E}">
        <p14:creationId xmlns:p14="http://schemas.microsoft.com/office/powerpoint/2010/main" val="23285749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F1DED2C-1105-4277-B73D-3AC21CF374CC}" type="datetimeFigureOut">
              <a:rPr lang="en-US" smtClean="0"/>
              <a:t>7/1/2015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1E2363D-86AA-4C46-BD18-8C5B38D030D0}" type="slidenum">
              <a:rPr lang="en-US" smtClean="0"/>
              <a:t>‹#›</a:t>
            </a:fld>
            <a:endParaRPr lang="en-US" dirty="0"/>
          </a:p>
        </p:txBody>
      </p:sp>
    </p:spTree>
    <p:extLst>
      <p:ext uri="{BB962C8B-B14F-4D97-AF65-F5344CB8AC3E}">
        <p14:creationId xmlns:p14="http://schemas.microsoft.com/office/powerpoint/2010/main" val="8864036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F1DED2C-1105-4277-B73D-3AC21CF374CC}" type="datetimeFigureOut">
              <a:rPr lang="en-US" smtClean="0"/>
              <a:t>7/1/2015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1E2363D-86AA-4C46-BD18-8C5B38D030D0}" type="slidenum">
              <a:rPr lang="en-US" smtClean="0"/>
              <a:t>‹#›</a:t>
            </a:fld>
            <a:endParaRPr lang="en-US" dirty="0"/>
          </a:p>
        </p:txBody>
      </p:sp>
    </p:spTree>
    <p:extLst>
      <p:ext uri="{BB962C8B-B14F-4D97-AF65-F5344CB8AC3E}">
        <p14:creationId xmlns:p14="http://schemas.microsoft.com/office/powerpoint/2010/main" val="17801895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F1DED2C-1105-4277-B73D-3AC21CF374CC}" type="datetimeFigureOut">
              <a:rPr lang="en-US" smtClean="0"/>
              <a:t>7/1/2015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1E2363D-86AA-4C46-BD18-8C5B38D030D0}" type="slidenum">
              <a:rPr lang="en-US" smtClean="0"/>
              <a:t>‹#›</a:t>
            </a:fld>
            <a:endParaRPr lang="en-US" dirty="0"/>
          </a:p>
        </p:txBody>
      </p:sp>
    </p:spTree>
    <p:extLst>
      <p:ext uri="{BB962C8B-B14F-4D97-AF65-F5344CB8AC3E}">
        <p14:creationId xmlns:p14="http://schemas.microsoft.com/office/powerpoint/2010/main" val="19256322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1DED2C-1105-4277-B73D-3AC21CF374CC}" type="datetimeFigureOut">
              <a:rPr lang="en-US" smtClean="0"/>
              <a:t>7/1/2015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1E2363D-86AA-4C46-BD18-8C5B38D030D0}" type="slidenum">
              <a:rPr lang="en-US" smtClean="0"/>
              <a:t>‹#›</a:t>
            </a:fld>
            <a:endParaRPr lang="en-US" dirty="0"/>
          </a:p>
        </p:txBody>
      </p:sp>
    </p:spTree>
    <p:extLst>
      <p:ext uri="{BB962C8B-B14F-4D97-AF65-F5344CB8AC3E}">
        <p14:creationId xmlns:p14="http://schemas.microsoft.com/office/powerpoint/2010/main" val="8095726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F1DED2C-1105-4277-B73D-3AC21CF374CC}" type="datetimeFigureOut">
              <a:rPr lang="en-US" smtClean="0"/>
              <a:t>7/1/2015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1E2363D-86AA-4C46-BD18-8C5B38D030D0}" type="slidenum">
              <a:rPr lang="en-US" smtClean="0"/>
              <a:t>‹#›</a:t>
            </a:fld>
            <a:endParaRPr lang="en-US" dirty="0"/>
          </a:p>
        </p:txBody>
      </p:sp>
    </p:spTree>
    <p:extLst>
      <p:ext uri="{BB962C8B-B14F-4D97-AF65-F5344CB8AC3E}">
        <p14:creationId xmlns:p14="http://schemas.microsoft.com/office/powerpoint/2010/main" val="24576991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F1DED2C-1105-4277-B73D-3AC21CF374CC}" type="datetimeFigureOut">
              <a:rPr lang="en-US" smtClean="0"/>
              <a:t>7/1/2015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1E2363D-86AA-4C46-BD18-8C5B38D030D0}" type="slidenum">
              <a:rPr lang="en-US" smtClean="0"/>
              <a:t>‹#›</a:t>
            </a:fld>
            <a:endParaRPr lang="en-US" dirty="0"/>
          </a:p>
        </p:txBody>
      </p:sp>
    </p:spTree>
    <p:extLst>
      <p:ext uri="{BB962C8B-B14F-4D97-AF65-F5344CB8AC3E}">
        <p14:creationId xmlns:p14="http://schemas.microsoft.com/office/powerpoint/2010/main" val="31373380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F1DED2C-1105-4277-B73D-3AC21CF374CC}" type="datetimeFigureOut">
              <a:rPr lang="en-US" smtClean="0"/>
              <a:t>7/1/2015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1E2363D-86AA-4C46-BD18-8C5B38D030D0}" type="slidenum">
              <a:rPr lang="en-US" smtClean="0"/>
              <a:t>‹#›</a:t>
            </a:fld>
            <a:endParaRPr lang="en-US" dirty="0"/>
          </a:p>
        </p:txBody>
      </p:sp>
    </p:spTree>
    <p:extLst>
      <p:ext uri="{BB962C8B-B14F-4D97-AF65-F5344CB8AC3E}">
        <p14:creationId xmlns:p14="http://schemas.microsoft.com/office/powerpoint/2010/main" val="26863885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1DED2C-1105-4277-B73D-3AC21CF374CC}" type="datetimeFigureOut">
              <a:rPr lang="en-US" smtClean="0"/>
              <a:t>7/1/2015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1E2363D-86AA-4C46-BD18-8C5B38D030D0}" type="slidenum">
              <a:rPr lang="en-US" smtClean="0"/>
              <a:t>‹#›</a:t>
            </a:fld>
            <a:endParaRPr lang="en-US" dirty="0"/>
          </a:p>
        </p:txBody>
      </p:sp>
    </p:spTree>
    <p:extLst>
      <p:ext uri="{BB962C8B-B14F-4D97-AF65-F5344CB8AC3E}">
        <p14:creationId xmlns:p14="http://schemas.microsoft.com/office/powerpoint/2010/main" val="12140230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1DED2C-1105-4277-B73D-3AC21CF374CC}" type="datetimeFigureOut">
              <a:rPr lang="en-US" smtClean="0"/>
              <a:t>7/1/2015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1E2363D-86AA-4C46-BD18-8C5B38D030D0}" type="slidenum">
              <a:rPr lang="en-US" smtClean="0"/>
              <a:t>‹#›</a:t>
            </a:fld>
            <a:endParaRPr lang="en-US" dirty="0"/>
          </a:p>
        </p:txBody>
      </p:sp>
    </p:spTree>
    <p:extLst>
      <p:ext uri="{BB962C8B-B14F-4D97-AF65-F5344CB8AC3E}">
        <p14:creationId xmlns:p14="http://schemas.microsoft.com/office/powerpoint/2010/main" val="28843611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1DED2C-1105-4277-B73D-3AC21CF374CC}" type="datetimeFigureOut">
              <a:rPr lang="en-US" smtClean="0"/>
              <a:t>7/1/2015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1E2363D-86AA-4C46-BD18-8C5B38D030D0}" type="slidenum">
              <a:rPr lang="en-US" smtClean="0"/>
              <a:t>‹#›</a:t>
            </a:fld>
            <a:endParaRPr lang="en-US" dirty="0"/>
          </a:p>
        </p:txBody>
      </p:sp>
    </p:spTree>
    <p:extLst>
      <p:ext uri="{BB962C8B-B14F-4D97-AF65-F5344CB8AC3E}">
        <p14:creationId xmlns:p14="http://schemas.microsoft.com/office/powerpoint/2010/main" val="27768984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0F1DED2C-1105-4277-B73D-3AC21CF374CC}" type="datetimeFigureOut">
              <a:rPr lang="en-US" smtClean="0"/>
              <a:t>7/1/2015</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F1E2363D-86AA-4C46-BD18-8C5B38D030D0}" type="slidenum">
              <a:rPr lang="en-US" smtClean="0"/>
              <a:t>‹#›</a:t>
            </a:fld>
            <a:endParaRPr lang="en-US" dirty="0"/>
          </a:p>
        </p:txBody>
      </p:sp>
    </p:spTree>
    <p:extLst>
      <p:ext uri="{BB962C8B-B14F-4D97-AF65-F5344CB8AC3E}">
        <p14:creationId xmlns:p14="http://schemas.microsoft.com/office/powerpoint/2010/main" val="1082177673"/>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wmf"/></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1.wmf"/><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gif"/><Relationship Id="rId7" Type="http://schemas.openxmlformats.org/officeDocument/2006/relationships/image" Target="../media/image8.png"/><Relationship Id="rId2" Type="http://schemas.openxmlformats.org/officeDocument/2006/relationships/image" Target="../media/image12.wmf"/><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2.jpeg"/><Relationship Id="rId4" Type="http://schemas.openxmlformats.org/officeDocument/2006/relationships/image" Target="../media/image14.wmf"/></Relationships>
</file>

<file path=ppt/slides/_rels/slide7.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0.wmf"/><Relationship Id="rId5" Type="http://schemas.openxmlformats.org/officeDocument/2006/relationships/image" Target="../media/image19.png"/><Relationship Id="rId4" Type="http://schemas.openxmlformats.org/officeDocument/2006/relationships/image" Target="../media/image18.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32960" y="1908380"/>
            <a:ext cx="2926080" cy="2926080"/>
          </a:xfrm>
          <a:prstGeom prst="rect">
            <a:avLst/>
          </a:prstGeom>
        </p:spPr>
      </p:pic>
      <p:sp>
        <p:nvSpPr>
          <p:cNvPr id="2" name="Title 1"/>
          <p:cNvSpPr>
            <a:spLocks noGrp="1"/>
          </p:cNvSpPr>
          <p:nvPr>
            <p:ph type="ctrTitle"/>
          </p:nvPr>
        </p:nvSpPr>
        <p:spPr>
          <a:xfrm>
            <a:off x="1524000" y="110836"/>
            <a:ext cx="9144000" cy="1886360"/>
          </a:xfrm>
        </p:spPr>
        <p:txBody>
          <a:bodyPr>
            <a:normAutofit fontScale="90000"/>
          </a:bodyPr>
          <a:lstStyle/>
          <a:p>
            <a:pPr lvl="0" algn="ctr" defTabSz="914400">
              <a:spcBef>
                <a:spcPts val="0"/>
              </a:spcBef>
              <a:defRPr/>
            </a:pPr>
            <a:r>
              <a:rPr lang="en-US" sz="6000" b="1" cap="none" dirty="0" smtClean="0">
                <a:ln w="19050">
                  <a:solidFill>
                    <a:prstClr val="black"/>
                  </a:solidFill>
                </a:ln>
                <a:solidFill>
                  <a:srgbClr val="CC9900"/>
                </a:solidFill>
                <a:latin typeface="Times New Roman" pitchFamily="18" charset="0"/>
                <a:ea typeface="+mn-ea"/>
                <a:cs typeface="Times New Roman" pitchFamily="18" charset="0"/>
              </a:rPr>
              <a:t>Massachusetts </a:t>
            </a:r>
            <a:br>
              <a:rPr lang="en-US" sz="6000" b="1" cap="none" dirty="0" smtClean="0">
                <a:ln w="19050">
                  <a:solidFill>
                    <a:prstClr val="black"/>
                  </a:solidFill>
                </a:ln>
                <a:solidFill>
                  <a:srgbClr val="CC9900"/>
                </a:solidFill>
                <a:latin typeface="Times New Roman" pitchFamily="18" charset="0"/>
                <a:ea typeface="+mn-ea"/>
                <a:cs typeface="Times New Roman" pitchFamily="18" charset="0"/>
              </a:rPr>
            </a:br>
            <a:r>
              <a:rPr lang="en-US" sz="6000" b="1" cap="none" dirty="0" smtClean="0">
                <a:ln w="19050">
                  <a:solidFill>
                    <a:prstClr val="black"/>
                  </a:solidFill>
                </a:ln>
                <a:solidFill>
                  <a:srgbClr val="CC9900"/>
                </a:solidFill>
                <a:latin typeface="Times New Roman" pitchFamily="18" charset="0"/>
                <a:ea typeface="+mn-ea"/>
                <a:cs typeface="Times New Roman" pitchFamily="18" charset="0"/>
              </a:rPr>
              <a:t>Knights of Columbus </a:t>
            </a:r>
            <a:endParaRPr lang="en-US" sz="6000" b="1" cap="none" dirty="0">
              <a:ln w="19050">
                <a:solidFill>
                  <a:prstClr val="black"/>
                </a:solidFill>
              </a:ln>
              <a:solidFill>
                <a:srgbClr val="CC9900"/>
              </a:solidFill>
              <a:latin typeface="Times New Roman" pitchFamily="18" charset="0"/>
              <a:ea typeface="+mn-ea"/>
              <a:cs typeface="Times New Roman" pitchFamily="18" charset="0"/>
            </a:endParaRPr>
          </a:p>
        </p:txBody>
      </p:sp>
      <p:sp>
        <p:nvSpPr>
          <p:cNvPr id="3" name="Subtitle 2"/>
          <p:cNvSpPr>
            <a:spLocks noGrp="1"/>
          </p:cNvSpPr>
          <p:nvPr>
            <p:ph type="subTitle" idx="1"/>
          </p:nvPr>
        </p:nvSpPr>
        <p:spPr>
          <a:xfrm>
            <a:off x="0" y="4745643"/>
            <a:ext cx="12192000" cy="1655762"/>
          </a:xfrm>
        </p:spPr>
        <p:txBody>
          <a:bodyPr>
            <a:normAutofit/>
          </a:bodyPr>
          <a:lstStyle/>
          <a:p>
            <a:pPr algn="ctr"/>
            <a:r>
              <a:rPr lang="en-US" sz="4000" b="1" dirty="0" smtClean="0">
                <a:solidFill>
                  <a:schemeClr val="bg1"/>
                </a:solidFill>
                <a:latin typeface="Footlight MT Light" panose="0204060206030A020304" pitchFamily="18" charset="0"/>
              </a:rPr>
              <a:t>Membership</a:t>
            </a:r>
          </a:p>
          <a:p>
            <a:pPr algn="ctr"/>
            <a:r>
              <a:rPr lang="en-US" sz="4000" b="1" dirty="0" smtClean="0">
                <a:solidFill>
                  <a:schemeClr val="bg1"/>
                </a:solidFill>
                <a:latin typeface="Footlight MT Light" panose="0204060206030A020304" pitchFamily="18" charset="0"/>
              </a:rPr>
              <a:t>State Membership Director Patrick Curley, FDD</a:t>
            </a:r>
            <a:endParaRPr lang="en-US" sz="4000" b="1" dirty="0">
              <a:solidFill>
                <a:schemeClr val="bg1"/>
              </a:solidFill>
              <a:latin typeface="Footlight MT Light" panose="0204060206030A020304" pitchFamily="18" charset="0"/>
            </a:endParaRPr>
          </a:p>
        </p:txBody>
      </p:sp>
    </p:spTree>
    <p:extLst>
      <p:ext uri="{BB962C8B-B14F-4D97-AF65-F5344CB8AC3E}">
        <p14:creationId xmlns:p14="http://schemas.microsoft.com/office/powerpoint/2010/main" val="1884145199"/>
      </p:ext>
    </p:extLst>
  </p:cSld>
  <p:clrMapOvr>
    <a:masterClrMapping/>
  </p:clrMapOvr>
  <mc:AlternateContent xmlns:mc="http://schemas.openxmlformats.org/markup-compatibility/2006">
    <mc:Choice xmlns:p14="http://schemas.microsoft.com/office/powerpoint/2010/main" Requires="p14">
      <p:transition spd="slow" p14:dur="800" advTm="10000">
        <p:circle/>
      </p:transition>
    </mc:Choice>
    <mc:Fallback>
      <p:transition spd="slow" advTm="10000">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028198"/>
            <a:ext cx="12192000" cy="707886"/>
          </a:xfrm>
          <a:prstGeom prst="rect">
            <a:avLst/>
          </a:prstGeom>
          <a:noFill/>
        </p:spPr>
        <p:txBody>
          <a:bodyPr wrap="square" rtlCol="0">
            <a:spAutoFit/>
          </a:bodyPr>
          <a:lstStyle/>
          <a:p>
            <a:pPr algn="ctr"/>
            <a:r>
              <a:rPr lang="en-US" sz="4000" dirty="0" smtClean="0"/>
              <a:t>Membership Recruitment</a:t>
            </a:r>
            <a:endParaRPr lang="en-US" sz="40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800" y="113798"/>
            <a:ext cx="914400" cy="914400"/>
          </a:xfrm>
          <a:prstGeom prst="rect">
            <a:avLst/>
          </a:prstGeom>
        </p:spPr>
      </p:pic>
      <p:sp>
        <p:nvSpPr>
          <p:cNvPr id="4" name="TextBox 3"/>
          <p:cNvSpPr txBox="1"/>
          <p:nvPr/>
        </p:nvSpPr>
        <p:spPr>
          <a:xfrm>
            <a:off x="0" y="1736084"/>
            <a:ext cx="12192000" cy="4401205"/>
          </a:xfrm>
          <a:prstGeom prst="rect">
            <a:avLst/>
          </a:prstGeom>
          <a:noFill/>
        </p:spPr>
        <p:txBody>
          <a:bodyPr wrap="square" rtlCol="0">
            <a:spAutoFit/>
          </a:bodyPr>
          <a:lstStyle/>
          <a:p>
            <a:r>
              <a:rPr lang="en-US" sz="2000" dirty="0" smtClean="0">
                <a:solidFill>
                  <a:schemeClr val="bg1"/>
                </a:solidFill>
                <a:latin typeface="Times New Roman" panose="02020603050405020304" pitchFamily="18" charset="0"/>
                <a:cs typeface="Times New Roman" panose="02020603050405020304" pitchFamily="18" charset="0"/>
              </a:rPr>
              <a:t>	</a:t>
            </a:r>
            <a:r>
              <a:rPr lang="en-US" sz="2000" b="1" dirty="0" smtClean="0">
                <a:solidFill>
                  <a:schemeClr val="bg1"/>
                </a:solidFill>
                <a:latin typeface="Times New Roman" panose="02020603050405020304" pitchFamily="18" charset="0"/>
                <a:cs typeface="Times New Roman" panose="02020603050405020304" pitchFamily="18" charset="0"/>
              </a:rPr>
              <a:t>Once you’ve completed the Open House, plan on having a 1</a:t>
            </a:r>
            <a:r>
              <a:rPr lang="en-US" sz="2000" b="1" baseline="30000" dirty="0" smtClean="0">
                <a:solidFill>
                  <a:schemeClr val="bg1"/>
                </a:solidFill>
                <a:latin typeface="Times New Roman" panose="02020603050405020304" pitchFamily="18" charset="0"/>
                <a:cs typeface="Times New Roman" panose="02020603050405020304" pitchFamily="18" charset="0"/>
              </a:rPr>
              <a:t>st</a:t>
            </a:r>
            <a:r>
              <a:rPr lang="en-US" sz="2000" b="1" dirty="0" smtClean="0">
                <a:solidFill>
                  <a:schemeClr val="bg1"/>
                </a:solidFill>
                <a:latin typeface="Times New Roman" panose="02020603050405020304" pitchFamily="18" charset="0"/>
                <a:cs typeface="Times New Roman" panose="02020603050405020304" pitchFamily="18" charset="0"/>
              </a:rPr>
              <a:t> Degree the next week.</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Contact all of your prospects and personally invite them to the 1</a:t>
            </a:r>
            <a:r>
              <a:rPr lang="en-US" sz="2000" b="1" baseline="30000" dirty="0" smtClean="0">
                <a:solidFill>
                  <a:schemeClr val="bg1"/>
                </a:solidFill>
                <a:latin typeface="Times New Roman" panose="02020603050405020304" pitchFamily="18" charset="0"/>
                <a:cs typeface="Times New Roman" panose="02020603050405020304" pitchFamily="18" charset="0"/>
              </a:rPr>
              <a:t>st</a:t>
            </a:r>
            <a:r>
              <a:rPr lang="en-US" sz="2000" b="1" dirty="0" smtClean="0">
                <a:solidFill>
                  <a:schemeClr val="bg1"/>
                </a:solidFill>
                <a:latin typeface="Times New Roman" panose="02020603050405020304" pitchFamily="18" charset="0"/>
                <a:cs typeface="Times New Roman" panose="02020603050405020304" pitchFamily="18" charset="0"/>
              </a:rPr>
              <a:t> Degree.</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Offer to provide them with transportation to and from the Degree.</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If a prospect cannot attend your 1</a:t>
            </a:r>
            <a:r>
              <a:rPr lang="en-US" sz="2000" b="1" baseline="30000" dirty="0" smtClean="0">
                <a:solidFill>
                  <a:schemeClr val="bg1"/>
                </a:solidFill>
                <a:latin typeface="Times New Roman" panose="02020603050405020304" pitchFamily="18" charset="0"/>
                <a:cs typeface="Times New Roman" panose="02020603050405020304" pitchFamily="18" charset="0"/>
              </a:rPr>
              <a:t>st</a:t>
            </a:r>
            <a:r>
              <a:rPr lang="en-US" sz="2000" b="1" dirty="0" smtClean="0">
                <a:solidFill>
                  <a:schemeClr val="bg1"/>
                </a:solidFill>
                <a:latin typeface="Times New Roman" panose="02020603050405020304" pitchFamily="18" charset="0"/>
                <a:cs typeface="Times New Roman" panose="02020603050405020304" pitchFamily="18" charset="0"/>
              </a:rPr>
              <a:t> Degree, find one in the area as soon as possible and offer to accompany him to the Degree.</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Once the 1</a:t>
            </a:r>
            <a:r>
              <a:rPr lang="en-US" sz="2000" b="1" baseline="30000" dirty="0" smtClean="0">
                <a:solidFill>
                  <a:schemeClr val="bg1"/>
                </a:solidFill>
                <a:latin typeface="Times New Roman" panose="02020603050405020304" pitchFamily="18" charset="0"/>
                <a:cs typeface="Times New Roman" panose="02020603050405020304" pitchFamily="18" charset="0"/>
              </a:rPr>
              <a:t>st</a:t>
            </a:r>
            <a:r>
              <a:rPr lang="en-US" sz="2000" b="1" dirty="0" smtClean="0">
                <a:solidFill>
                  <a:schemeClr val="bg1"/>
                </a:solidFill>
                <a:latin typeface="Times New Roman" panose="02020603050405020304" pitchFamily="18" charset="0"/>
                <a:cs typeface="Times New Roman" panose="02020603050405020304" pitchFamily="18" charset="0"/>
              </a:rPr>
              <a:t> Degree is completed, promptly file the form 100s with Supreme.</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Inform your new members of the schedule of 2</a:t>
            </a:r>
            <a:r>
              <a:rPr lang="en-US" sz="2000" b="1" baseline="30000" dirty="0" smtClean="0">
                <a:solidFill>
                  <a:schemeClr val="bg1"/>
                </a:solidFill>
                <a:latin typeface="Times New Roman" panose="02020603050405020304" pitchFamily="18" charset="0"/>
                <a:cs typeface="Times New Roman" panose="02020603050405020304" pitchFamily="18" charset="0"/>
              </a:rPr>
              <a:t>nd</a:t>
            </a:r>
            <a:r>
              <a:rPr lang="en-US" sz="2000" b="1" dirty="0" smtClean="0">
                <a:solidFill>
                  <a:schemeClr val="bg1"/>
                </a:solidFill>
                <a:latin typeface="Times New Roman" panose="02020603050405020304" pitchFamily="18" charset="0"/>
                <a:cs typeface="Times New Roman" panose="02020603050405020304" pitchFamily="18" charset="0"/>
              </a:rPr>
              <a:t> and 3</a:t>
            </a:r>
            <a:r>
              <a:rPr lang="en-US" sz="2000" b="1" baseline="30000" dirty="0" smtClean="0">
                <a:solidFill>
                  <a:schemeClr val="bg1"/>
                </a:solidFill>
                <a:latin typeface="Times New Roman" panose="02020603050405020304" pitchFamily="18" charset="0"/>
                <a:cs typeface="Times New Roman" panose="02020603050405020304" pitchFamily="18" charset="0"/>
              </a:rPr>
              <a:t>rd</a:t>
            </a:r>
            <a:r>
              <a:rPr lang="en-US" sz="2000" b="1" dirty="0" smtClean="0">
                <a:solidFill>
                  <a:schemeClr val="bg1"/>
                </a:solidFill>
                <a:latin typeface="Times New Roman" panose="02020603050405020304" pitchFamily="18" charset="0"/>
                <a:cs typeface="Times New Roman" panose="02020603050405020304" pitchFamily="18" charset="0"/>
              </a:rPr>
              <a:t> Degrees in your area.</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Make sure that their proposer, an Officer or member accompany the member to their 2</a:t>
            </a:r>
            <a:r>
              <a:rPr lang="en-US" sz="2000" b="1" baseline="30000" dirty="0" smtClean="0">
                <a:solidFill>
                  <a:schemeClr val="bg1"/>
                </a:solidFill>
                <a:latin typeface="Times New Roman" panose="02020603050405020304" pitchFamily="18" charset="0"/>
                <a:cs typeface="Times New Roman" panose="02020603050405020304" pitchFamily="18" charset="0"/>
              </a:rPr>
              <a:t>nd</a:t>
            </a:r>
            <a:r>
              <a:rPr lang="en-US" sz="2000" b="1" dirty="0" smtClean="0">
                <a:solidFill>
                  <a:schemeClr val="bg1"/>
                </a:solidFill>
                <a:latin typeface="Times New Roman" panose="02020603050405020304" pitchFamily="18" charset="0"/>
                <a:cs typeface="Times New Roman" panose="02020603050405020304" pitchFamily="18" charset="0"/>
              </a:rPr>
              <a:t> and 3</a:t>
            </a:r>
            <a:r>
              <a:rPr lang="en-US" sz="2000" b="1" baseline="30000" dirty="0" smtClean="0">
                <a:solidFill>
                  <a:schemeClr val="bg1"/>
                </a:solidFill>
                <a:latin typeface="Times New Roman" panose="02020603050405020304" pitchFamily="18" charset="0"/>
                <a:cs typeface="Times New Roman" panose="02020603050405020304" pitchFamily="18" charset="0"/>
              </a:rPr>
              <a:t>rd</a:t>
            </a:r>
            <a:r>
              <a:rPr lang="en-US" sz="2000" b="1" dirty="0" smtClean="0">
                <a:solidFill>
                  <a:schemeClr val="bg1"/>
                </a:solidFill>
                <a:latin typeface="Times New Roman" panose="02020603050405020304" pitchFamily="18" charset="0"/>
                <a:cs typeface="Times New Roman" panose="02020603050405020304" pitchFamily="18" charset="0"/>
              </a:rPr>
              <a:t> Degrees. Candidates should never attend a Degree alone, you should always have someone there to support them.</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Now is the time to contact the Pastor and set a date for your next Membership Drive!</a:t>
            </a:r>
          </a:p>
          <a:p>
            <a:pPr marL="1257300" lvl="2" indent="-342900">
              <a:buFont typeface="Wingdings" panose="05000000000000000000" pitchFamily="2" charset="2"/>
              <a:buChar char="Ø"/>
            </a:pPr>
            <a:endParaRPr lang="en-US" sz="2000" b="1" dirty="0" smtClean="0">
              <a:solidFill>
                <a:schemeClr val="bg1"/>
              </a:solidFill>
              <a:latin typeface="Times New Roman" panose="02020603050405020304" pitchFamily="18" charset="0"/>
              <a:cs typeface="Times New Roman" panose="02020603050405020304" pitchFamily="18" charset="0"/>
            </a:endParaRPr>
          </a:p>
          <a:p>
            <a:pPr lvl="2"/>
            <a:endParaRPr lang="en-US" sz="2000" b="1" dirty="0" smtClean="0">
              <a:solidFill>
                <a:schemeClr val="bg1"/>
              </a:solidFill>
              <a:latin typeface="Times New Roman" panose="02020603050405020304" pitchFamily="18" charset="0"/>
              <a:cs typeface="Times New Roman" panose="02020603050405020304" pitchFamily="18" charset="0"/>
            </a:endParaRPr>
          </a:p>
          <a:p>
            <a:pPr marL="1257300" lvl="2" indent="-342900">
              <a:buFont typeface="Wingdings" panose="05000000000000000000" pitchFamily="2" charset="2"/>
              <a:buChar char="Ø"/>
            </a:pPr>
            <a:endParaRPr lang="en-US" sz="2000" b="1" dirty="0" smtClean="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9435234"/>
      </p:ext>
    </p:extLst>
  </p:cSld>
  <p:clrMapOvr>
    <a:masterClrMapping/>
  </p:clrMapOvr>
  <mc:AlternateContent xmlns:mc="http://schemas.openxmlformats.org/markup-compatibility/2006">
    <mc:Choice xmlns:p14="http://schemas.microsoft.com/office/powerpoint/2010/main" Requires="p14">
      <p:transition spd="slow" p14:dur="800" advTm="25000">
        <p:circle/>
      </p:transition>
    </mc:Choice>
    <mc:Fallback>
      <p:transition spd="slow" advTm="25000">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028198"/>
            <a:ext cx="12192000" cy="707886"/>
          </a:xfrm>
          <a:prstGeom prst="rect">
            <a:avLst/>
          </a:prstGeom>
          <a:noFill/>
        </p:spPr>
        <p:txBody>
          <a:bodyPr wrap="square" rtlCol="0">
            <a:spAutoFit/>
          </a:bodyPr>
          <a:lstStyle/>
          <a:p>
            <a:pPr algn="ctr"/>
            <a:r>
              <a:rPr lang="en-US" sz="4000" dirty="0" smtClean="0"/>
              <a:t>Shining Knight Award</a:t>
            </a:r>
            <a:endParaRPr lang="en-US" sz="40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800" y="113798"/>
            <a:ext cx="914400" cy="914400"/>
          </a:xfrm>
          <a:prstGeom prst="rect">
            <a:avLst/>
          </a:prstGeom>
        </p:spPr>
      </p:pic>
      <p:sp>
        <p:nvSpPr>
          <p:cNvPr id="4" name="TextBox 3"/>
          <p:cNvSpPr txBox="1"/>
          <p:nvPr/>
        </p:nvSpPr>
        <p:spPr>
          <a:xfrm>
            <a:off x="0" y="1736084"/>
            <a:ext cx="12192000" cy="4401205"/>
          </a:xfrm>
          <a:prstGeom prst="rect">
            <a:avLst/>
          </a:prstGeom>
          <a:noFill/>
        </p:spPr>
        <p:txBody>
          <a:bodyPr wrap="square" rtlCol="0">
            <a:spAutoFit/>
          </a:bodyPr>
          <a:lstStyle/>
          <a:p>
            <a:r>
              <a:rPr lang="en-US" sz="2000" dirty="0" smtClean="0">
                <a:solidFill>
                  <a:schemeClr val="bg1"/>
                </a:solidFill>
                <a:latin typeface="Times New Roman" panose="02020603050405020304" pitchFamily="18" charset="0"/>
                <a:cs typeface="Times New Roman" panose="02020603050405020304" pitchFamily="18" charset="0"/>
              </a:rPr>
              <a:t>	</a:t>
            </a:r>
            <a:r>
              <a:rPr lang="en-US" sz="2000" b="1" dirty="0" smtClean="0">
                <a:solidFill>
                  <a:schemeClr val="bg1"/>
                </a:solidFill>
                <a:latin typeface="Times New Roman" panose="02020603050405020304" pitchFamily="18" charset="0"/>
                <a:cs typeface="Times New Roman" panose="02020603050405020304" pitchFamily="18" charset="0"/>
              </a:rPr>
              <a:t>As an incentive for new members to become involved in recruitment and programs the State Council 	offers the Shining Knight Award. This prestigious award is presented by the State Deputy or his 	representative. At every 1</a:t>
            </a:r>
            <a:r>
              <a:rPr lang="en-US" sz="2000" b="1" baseline="30000" dirty="0" smtClean="0">
                <a:solidFill>
                  <a:schemeClr val="bg1"/>
                </a:solidFill>
                <a:latin typeface="Times New Roman" panose="02020603050405020304" pitchFamily="18" charset="0"/>
                <a:cs typeface="Times New Roman" panose="02020603050405020304" pitchFamily="18" charset="0"/>
              </a:rPr>
              <a:t>st</a:t>
            </a:r>
            <a:r>
              <a:rPr lang="en-US" sz="2000" b="1" dirty="0" smtClean="0">
                <a:solidFill>
                  <a:schemeClr val="bg1"/>
                </a:solidFill>
                <a:latin typeface="Times New Roman" panose="02020603050405020304" pitchFamily="18" charset="0"/>
                <a:cs typeface="Times New Roman" panose="02020603050405020304" pitchFamily="18" charset="0"/>
              </a:rPr>
              <a:t> Degree, someone, the District Deputy, a member of the Membership 	team or a member of the Council should give these cards, along with a form 100, to the new members 	and explain the requirements.</a:t>
            </a:r>
          </a:p>
          <a:p>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smtClean="0">
                <a:solidFill>
                  <a:schemeClr val="bg1"/>
                </a:solidFill>
                <a:latin typeface="Times New Roman" panose="02020603050405020304" pitchFamily="18" charset="0"/>
                <a:cs typeface="Times New Roman" panose="02020603050405020304" pitchFamily="18" charset="0"/>
              </a:rPr>
              <a:t>To earn the award the new member, should, within 12 months:</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Receive his 1</a:t>
            </a:r>
            <a:r>
              <a:rPr lang="en-US" sz="2000" b="1" baseline="30000" dirty="0" smtClean="0">
                <a:solidFill>
                  <a:schemeClr val="bg1"/>
                </a:solidFill>
                <a:latin typeface="Times New Roman" panose="02020603050405020304" pitchFamily="18" charset="0"/>
                <a:cs typeface="Times New Roman" panose="02020603050405020304" pitchFamily="18" charset="0"/>
              </a:rPr>
              <a:t>st</a:t>
            </a:r>
            <a:r>
              <a:rPr lang="en-US" sz="2000" b="1" dirty="0" smtClean="0">
                <a:solidFill>
                  <a:schemeClr val="bg1"/>
                </a:solidFill>
                <a:latin typeface="Times New Roman" panose="02020603050405020304" pitchFamily="18" charset="0"/>
                <a:cs typeface="Times New Roman" panose="02020603050405020304" pitchFamily="18" charset="0"/>
              </a:rPr>
              <a:t> Degree</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Work on 3 Council Projects</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Meet with the Council’s Field Agent</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Recruit 1 new member</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Receive the 3</a:t>
            </a:r>
            <a:r>
              <a:rPr lang="en-US" sz="2000" b="1" baseline="30000" dirty="0" smtClean="0">
                <a:solidFill>
                  <a:schemeClr val="bg1"/>
                </a:solidFill>
                <a:latin typeface="Times New Roman" panose="02020603050405020304" pitchFamily="18" charset="0"/>
                <a:cs typeface="Times New Roman" panose="02020603050405020304" pitchFamily="18" charset="0"/>
              </a:rPr>
              <a:t>rd</a:t>
            </a:r>
            <a:r>
              <a:rPr lang="en-US" sz="2000" b="1" dirty="0" smtClean="0">
                <a:solidFill>
                  <a:schemeClr val="bg1"/>
                </a:solidFill>
                <a:latin typeface="Times New Roman" panose="02020603050405020304" pitchFamily="18" charset="0"/>
                <a:cs typeface="Times New Roman" panose="02020603050405020304" pitchFamily="18" charset="0"/>
              </a:rPr>
              <a:t> Degree</a:t>
            </a:r>
            <a:r>
              <a:rPr lang="en-US" sz="2000" b="1" dirty="0">
                <a:solidFill>
                  <a:schemeClr val="bg1"/>
                </a:solidFill>
                <a:latin typeface="Times New Roman" panose="02020603050405020304" pitchFamily="18" charset="0"/>
                <a:cs typeface="Times New Roman" panose="02020603050405020304" pitchFamily="18" charset="0"/>
              </a:rPr>
              <a:t>	</a:t>
            </a:r>
            <a:endParaRPr lang="en-US" sz="2000" b="1" dirty="0" smtClean="0">
              <a:solidFill>
                <a:schemeClr val="bg1"/>
              </a:solidFill>
              <a:latin typeface="Times New Roman" panose="02020603050405020304" pitchFamily="18" charset="0"/>
              <a:cs typeface="Times New Roman" panose="02020603050405020304" pitchFamily="18" charset="0"/>
            </a:endParaRPr>
          </a:p>
          <a:p>
            <a:pPr lvl="2"/>
            <a:r>
              <a:rPr lang="en-US" sz="2000" b="1" dirty="0" smtClean="0">
                <a:solidFill>
                  <a:schemeClr val="bg1"/>
                </a:solidFill>
                <a:latin typeface="Times New Roman" panose="02020603050405020304" pitchFamily="18" charset="0"/>
                <a:cs typeface="Times New Roman" panose="02020603050405020304" pitchFamily="18" charset="0"/>
              </a:rPr>
              <a:t>Existing members can receive the award fulfilling the same </a:t>
            </a:r>
          </a:p>
          <a:p>
            <a:pPr lvl="2"/>
            <a:r>
              <a:rPr lang="en-US" sz="2000" b="1" dirty="0" smtClean="0">
                <a:solidFill>
                  <a:schemeClr val="bg1"/>
                </a:solidFill>
                <a:latin typeface="Times New Roman" panose="02020603050405020304" pitchFamily="18" charset="0"/>
                <a:cs typeface="Times New Roman" panose="02020603050405020304" pitchFamily="18" charset="0"/>
              </a:rPr>
              <a:t>requirements in a 12 month period but they must recruit 3 </a:t>
            </a:r>
          </a:p>
          <a:p>
            <a:pPr lvl="2"/>
            <a:r>
              <a:rPr lang="en-US" sz="2000" b="1" dirty="0" smtClean="0">
                <a:solidFill>
                  <a:schemeClr val="bg1"/>
                </a:solidFill>
                <a:latin typeface="Times New Roman" panose="02020603050405020304" pitchFamily="18" charset="0"/>
                <a:cs typeface="Times New Roman" panose="02020603050405020304" pitchFamily="18" charset="0"/>
              </a:rPr>
              <a:t>new members.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0107" y="3039825"/>
            <a:ext cx="3182112" cy="3715512"/>
          </a:xfrm>
          <a:prstGeom prst="rect">
            <a:avLst/>
          </a:prstGeom>
        </p:spPr>
      </p:pic>
    </p:spTree>
    <p:extLst>
      <p:ext uri="{BB962C8B-B14F-4D97-AF65-F5344CB8AC3E}">
        <p14:creationId xmlns:p14="http://schemas.microsoft.com/office/powerpoint/2010/main" val="833794495"/>
      </p:ext>
    </p:extLst>
  </p:cSld>
  <p:clrMapOvr>
    <a:masterClrMapping/>
  </p:clrMapOvr>
  <mc:AlternateContent xmlns:mc="http://schemas.openxmlformats.org/markup-compatibility/2006">
    <mc:Choice xmlns:p14="http://schemas.microsoft.com/office/powerpoint/2010/main" Requires="p14">
      <p:transition spd="slow" p14:dur="800" advTm="25000">
        <p:circle/>
      </p:transition>
    </mc:Choice>
    <mc:Fallback>
      <p:transition spd="slow" advTm="25000">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933" y="0"/>
            <a:ext cx="2715735" cy="576072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0715" y="0"/>
            <a:ext cx="2706300" cy="576072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2062" y="0"/>
            <a:ext cx="2517065" cy="5760720"/>
          </a:xfrm>
          <a:prstGeom prst="rect">
            <a:avLst/>
          </a:prstGeom>
        </p:spPr>
      </p:pic>
      <p:sp>
        <p:nvSpPr>
          <p:cNvPr id="7" name="TextBox 6"/>
          <p:cNvSpPr txBox="1"/>
          <p:nvPr/>
        </p:nvSpPr>
        <p:spPr>
          <a:xfrm>
            <a:off x="0" y="6253019"/>
            <a:ext cx="12192000" cy="400110"/>
          </a:xfrm>
          <a:prstGeom prst="rect">
            <a:avLst/>
          </a:prstGeom>
          <a:noFill/>
        </p:spPr>
        <p:txBody>
          <a:bodyPr wrap="square" rtlCol="0">
            <a:spAutoFit/>
          </a:bodyPr>
          <a:lstStyle/>
          <a:p>
            <a:r>
              <a:rPr lang="en-US" sz="2000" dirty="0">
                <a:solidFill>
                  <a:schemeClr val="bg1"/>
                </a:solidFill>
                <a:latin typeface="Times New Roman" panose="02020603050405020304" pitchFamily="18" charset="0"/>
                <a:cs typeface="Times New Roman" panose="02020603050405020304" pitchFamily="18" charset="0"/>
              </a:rPr>
              <a:t>	</a:t>
            </a:r>
            <a:r>
              <a:rPr lang="en-US" sz="2000" b="1" dirty="0" smtClean="0">
                <a:solidFill>
                  <a:schemeClr val="bg1"/>
                </a:solidFill>
                <a:latin typeface="Times New Roman" panose="02020603050405020304" pitchFamily="18" charset="0"/>
                <a:cs typeface="Times New Roman" panose="02020603050405020304" pitchFamily="18" charset="0"/>
              </a:rPr>
              <a:t>These brochures, available from Supreme or myself, are great resources…order some today!</a:t>
            </a:r>
            <a:endParaRPr lang="en-US" sz="2000" b="1" dirty="0">
              <a:solidFill>
                <a:schemeClr val="bg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19933" y="5760720"/>
            <a:ext cx="2715735" cy="369332"/>
          </a:xfrm>
          <a:prstGeom prst="rect">
            <a:avLst/>
          </a:prstGeom>
          <a:noFill/>
        </p:spPr>
        <p:txBody>
          <a:bodyPr wrap="square" rtlCol="0">
            <a:spAutoFit/>
          </a:bodyPr>
          <a:lstStyle/>
          <a:p>
            <a:pPr algn="ctr"/>
            <a:r>
              <a:rPr lang="en-US" dirty="0" smtClean="0"/>
              <a:t>Brochure # 2769</a:t>
            </a:r>
            <a:endParaRPr lang="en-US" dirty="0"/>
          </a:p>
        </p:txBody>
      </p:sp>
      <p:sp>
        <p:nvSpPr>
          <p:cNvPr id="9" name="TextBox 8"/>
          <p:cNvSpPr txBox="1"/>
          <p:nvPr/>
        </p:nvSpPr>
        <p:spPr>
          <a:xfrm>
            <a:off x="4840715" y="5760720"/>
            <a:ext cx="2640740" cy="369332"/>
          </a:xfrm>
          <a:prstGeom prst="rect">
            <a:avLst/>
          </a:prstGeom>
          <a:noFill/>
        </p:spPr>
        <p:txBody>
          <a:bodyPr wrap="square" rtlCol="0">
            <a:spAutoFit/>
          </a:bodyPr>
          <a:lstStyle/>
          <a:p>
            <a:pPr algn="ctr"/>
            <a:r>
              <a:rPr lang="en-US" dirty="0" smtClean="0"/>
              <a:t>Brochure # 9116</a:t>
            </a:r>
            <a:endParaRPr lang="en-US" dirty="0"/>
          </a:p>
        </p:txBody>
      </p:sp>
      <p:sp>
        <p:nvSpPr>
          <p:cNvPr id="10" name="TextBox 9"/>
          <p:cNvSpPr txBox="1"/>
          <p:nvPr/>
        </p:nvSpPr>
        <p:spPr>
          <a:xfrm>
            <a:off x="9552062" y="5760720"/>
            <a:ext cx="2517065" cy="369332"/>
          </a:xfrm>
          <a:prstGeom prst="rect">
            <a:avLst/>
          </a:prstGeom>
          <a:noFill/>
        </p:spPr>
        <p:txBody>
          <a:bodyPr wrap="square" rtlCol="0">
            <a:spAutoFit/>
          </a:bodyPr>
          <a:lstStyle/>
          <a:p>
            <a:pPr algn="ctr"/>
            <a:r>
              <a:rPr lang="en-US" dirty="0" smtClean="0"/>
              <a:t>Brochure #4125</a:t>
            </a:r>
            <a:endParaRPr lang="en-US" dirty="0"/>
          </a:p>
        </p:txBody>
      </p:sp>
    </p:spTree>
    <p:extLst>
      <p:ext uri="{BB962C8B-B14F-4D97-AF65-F5344CB8AC3E}">
        <p14:creationId xmlns:p14="http://schemas.microsoft.com/office/powerpoint/2010/main" val="2820267796"/>
      </p:ext>
    </p:extLst>
  </p:cSld>
  <p:clrMapOvr>
    <a:masterClrMapping/>
  </p:clrMapOvr>
  <mc:AlternateContent xmlns:mc="http://schemas.openxmlformats.org/markup-compatibility/2006">
    <mc:Choice xmlns:p14="http://schemas.microsoft.com/office/powerpoint/2010/main" Requires="p14">
      <p:transition spd="slow" p14:dur="800" advTm="9000">
        <p:circle/>
      </p:transition>
    </mc:Choice>
    <mc:Fallback>
      <p:transition spd="slow" advTm="9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028198"/>
            <a:ext cx="12192000" cy="707886"/>
          </a:xfrm>
          <a:prstGeom prst="rect">
            <a:avLst/>
          </a:prstGeom>
          <a:noFill/>
        </p:spPr>
        <p:txBody>
          <a:bodyPr wrap="square" rtlCol="0">
            <a:spAutoFit/>
          </a:bodyPr>
          <a:lstStyle/>
          <a:p>
            <a:pPr algn="ctr"/>
            <a:r>
              <a:rPr lang="en-US" sz="4000" dirty="0" smtClean="0"/>
              <a:t>Membership Retention</a:t>
            </a:r>
            <a:endParaRPr lang="en-US" sz="40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800" y="113798"/>
            <a:ext cx="914400" cy="914400"/>
          </a:xfrm>
          <a:prstGeom prst="rect">
            <a:avLst/>
          </a:prstGeom>
        </p:spPr>
      </p:pic>
      <p:sp>
        <p:nvSpPr>
          <p:cNvPr id="4" name="TextBox 3"/>
          <p:cNvSpPr txBox="1"/>
          <p:nvPr/>
        </p:nvSpPr>
        <p:spPr>
          <a:xfrm>
            <a:off x="0" y="1736084"/>
            <a:ext cx="12192000" cy="3477875"/>
          </a:xfrm>
          <a:prstGeom prst="rect">
            <a:avLst/>
          </a:prstGeom>
          <a:noFill/>
        </p:spPr>
        <p:txBody>
          <a:bodyPr wrap="square" rtlCol="0">
            <a:spAutoFit/>
          </a:bodyPr>
          <a:lstStyle/>
          <a:p>
            <a:r>
              <a:rPr lang="en-US" sz="2000" dirty="0" smtClean="0">
                <a:solidFill>
                  <a:schemeClr val="bg1"/>
                </a:solidFill>
                <a:latin typeface="Times New Roman" panose="02020603050405020304" pitchFamily="18" charset="0"/>
                <a:cs typeface="Times New Roman" panose="02020603050405020304" pitchFamily="18" charset="0"/>
              </a:rPr>
              <a:t>	</a:t>
            </a:r>
            <a:r>
              <a:rPr lang="en-US" sz="2000" b="1" dirty="0" smtClean="0">
                <a:solidFill>
                  <a:schemeClr val="bg1"/>
                </a:solidFill>
                <a:latin typeface="Times New Roman" panose="02020603050405020304" pitchFamily="18" charset="0"/>
                <a:cs typeface="Times New Roman" panose="02020603050405020304" pitchFamily="18" charset="0"/>
              </a:rPr>
              <a:t>Now that you have brought in a new member, you have to keep him!</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Retention begins before the 1</a:t>
            </a:r>
            <a:r>
              <a:rPr lang="en-US" sz="2000" b="1" baseline="30000" dirty="0" smtClean="0">
                <a:solidFill>
                  <a:schemeClr val="bg1"/>
                </a:solidFill>
                <a:latin typeface="Times New Roman" panose="02020603050405020304" pitchFamily="18" charset="0"/>
                <a:cs typeface="Times New Roman" panose="02020603050405020304" pitchFamily="18" charset="0"/>
              </a:rPr>
              <a:t>st</a:t>
            </a:r>
            <a:r>
              <a:rPr lang="en-US" sz="2000" b="1" dirty="0" smtClean="0">
                <a:solidFill>
                  <a:schemeClr val="bg1"/>
                </a:solidFill>
                <a:latin typeface="Times New Roman" panose="02020603050405020304" pitchFamily="18" charset="0"/>
                <a:cs typeface="Times New Roman" panose="02020603050405020304" pitchFamily="18" charset="0"/>
              </a:rPr>
              <a:t> Degree!</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Assign a knowledgeable member of the Council to mentor each candidate or new member.</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Make your new member feel welcome at meetings and events.</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Find out what the new member’s interests are.</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Determine where and with who he’ll best fit in.</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GET HIM INVOLVED AT MEETINGS, PROGRAMS AND EVENTS!</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If you don’t get him involved he has no reason to stay and will eventually leave the Order.</a:t>
            </a:r>
          </a:p>
          <a:p>
            <a:pPr marL="1257300" lvl="2" indent="-342900">
              <a:buFont typeface="Wingdings" panose="05000000000000000000" pitchFamily="2" charset="2"/>
              <a:buChar char="Ø"/>
            </a:pPr>
            <a:endParaRPr lang="en-US" sz="2000" b="1" dirty="0" smtClean="0">
              <a:solidFill>
                <a:schemeClr val="bg1"/>
              </a:solidFill>
              <a:latin typeface="Times New Roman" panose="02020603050405020304" pitchFamily="18" charset="0"/>
              <a:cs typeface="Times New Roman" panose="02020603050405020304" pitchFamily="18" charset="0"/>
            </a:endParaRPr>
          </a:p>
          <a:p>
            <a:pPr lvl="2"/>
            <a:endParaRPr lang="en-US" sz="2000" b="1" dirty="0" smtClean="0">
              <a:solidFill>
                <a:schemeClr val="bg1"/>
              </a:solidFill>
              <a:latin typeface="Times New Roman" panose="02020603050405020304" pitchFamily="18" charset="0"/>
              <a:cs typeface="Times New Roman" panose="02020603050405020304" pitchFamily="18" charset="0"/>
            </a:endParaRPr>
          </a:p>
          <a:p>
            <a:pPr marL="1257300" lvl="2" indent="-342900">
              <a:buFont typeface="Wingdings" panose="05000000000000000000" pitchFamily="2" charset="2"/>
              <a:buChar char="Ø"/>
            </a:pPr>
            <a:endParaRPr lang="en-US" sz="2000" b="1" dirty="0" smtClean="0">
              <a:solidFill>
                <a:schemeClr val="bg1"/>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0027" y="4480560"/>
            <a:ext cx="2191946" cy="2377440"/>
          </a:xfrm>
          <a:prstGeom prst="rect">
            <a:avLst/>
          </a:prstGeom>
        </p:spPr>
      </p:pic>
    </p:spTree>
    <p:extLst>
      <p:ext uri="{BB962C8B-B14F-4D97-AF65-F5344CB8AC3E}">
        <p14:creationId xmlns:p14="http://schemas.microsoft.com/office/powerpoint/2010/main" val="1634471922"/>
      </p:ext>
    </p:extLst>
  </p:cSld>
  <p:clrMapOvr>
    <a:masterClrMapping/>
  </p:clrMapOvr>
  <mc:AlternateContent xmlns:mc="http://schemas.openxmlformats.org/markup-compatibility/2006">
    <mc:Choice xmlns:p14="http://schemas.microsoft.com/office/powerpoint/2010/main" Requires="p14">
      <p:transition spd="slow" p14:dur="800" advTm="20000">
        <p:circle/>
      </p:transition>
    </mc:Choice>
    <mc:Fallback>
      <p:transition spd="slow" advTm="20000">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028198"/>
            <a:ext cx="12192000" cy="707886"/>
          </a:xfrm>
          <a:prstGeom prst="rect">
            <a:avLst/>
          </a:prstGeom>
          <a:noFill/>
        </p:spPr>
        <p:txBody>
          <a:bodyPr wrap="square" rtlCol="0">
            <a:spAutoFit/>
          </a:bodyPr>
          <a:lstStyle/>
          <a:p>
            <a:pPr algn="ctr"/>
            <a:r>
              <a:rPr lang="en-US" sz="4000" dirty="0" smtClean="0"/>
              <a:t>Membership Retention</a:t>
            </a:r>
            <a:endParaRPr lang="en-US" sz="40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800" y="113798"/>
            <a:ext cx="914400" cy="914400"/>
          </a:xfrm>
          <a:prstGeom prst="rect">
            <a:avLst/>
          </a:prstGeom>
        </p:spPr>
      </p:pic>
      <p:sp>
        <p:nvSpPr>
          <p:cNvPr id="4" name="TextBox 3"/>
          <p:cNvSpPr txBox="1"/>
          <p:nvPr/>
        </p:nvSpPr>
        <p:spPr>
          <a:xfrm>
            <a:off x="0" y="1736084"/>
            <a:ext cx="12192000" cy="4708981"/>
          </a:xfrm>
          <a:prstGeom prst="rect">
            <a:avLst/>
          </a:prstGeom>
          <a:noFill/>
        </p:spPr>
        <p:txBody>
          <a:bodyPr wrap="square" rtlCol="0">
            <a:spAutoFit/>
          </a:bodyPr>
          <a:lstStyle/>
          <a:p>
            <a:r>
              <a:rPr lang="en-US" sz="2000" dirty="0" smtClean="0">
                <a:solidFill>
                  <a:schemeClr val="bg1"/>
                </a:solidFill>
                <a:latin typeface="Times New Roman" panose="02020603050405020304" pitchFamily="18" charset="0"/>
                <a:cs typeface="Times New Roman" panose="02020603050405020304" pitchFamily="18" charset="0"/>
              </a:rPr>
              <a:t>	</a:t>
            </a:r>
            <a:r>
              <a:rPr lang="en-US" sz="2000" b="1" dirty="0" smtClean="0">
                <a:solidFill>
                  <a:schemeClr val="bg1"/>
                </a:solidFill>
                <a:latin typeface="Times New Roman" panose="02020603050405020304" pitchFamily="18" charset="0"/>
                <a:cs typeface="Times New Roman" panose="02020603050405020304" pitchFamily="18" charset="0"/>
              </a:rPr>
              <a:t>Always look for the “warning signs” that indicate you may be losing a member. Marked </a:t>
            </a:r>
            <a:r>
              <a:rPr lang="en-US" sz="2000" b="1" dirty="0">
                <a:solidFill>
                  <a:schemeClr val="bg1"/>
                </a:solidFill>
                <a:latin typeface="Times New Roman" panose="02020603050405020304" pitchFamily="18" charset="0"/>
                <a:cs typeface="Times New Roman" panose="02020603050405020304" pitchFamily="18" charset="0"/>
              </a:rPr>
              <a:t>decline in </a:t>
            </a:r>
            <a:r>
              <a:rPr lang="en-US" sz="2000" b="1" dirty="0" smtClean="0">
                <a:solidFill>
                  <a:schemeClr val="bg1"/>
                </a:solidFill>
                <a:latin typeface="Times New Roman" panose="02020603050405020304" pitchFamily="18" charset="0"/>
                <a:cs typeface="Times New Roman" panose="02020603050405020304" pitchFamily="18" charset="0"/>
              </a:rPr>
              <a:t>	meeting </a:t>
            </a:r>
            <a:r>
              <a:rPr lang="en-US" sz="2000" b="1" dirty="0">
                <a:solidFill>
                  <a:schemeClr val="bg1"/>
                </a:solidFill>
                <a:latin typeface="Times New Roman" panose="02020603050405020304" pitchFamily="18" charset="0"/>
                <a:cs typeface="Times New Roman" panose="02020603050405020304" pitchFamily="18" charset="0"/>
              </a:rPr>
              <a:t>attendance and committee involvement among formerly active members is a sign of lost </a:t>
            </a:r>
            <a:r>
              <a:rPr lang="en-US" sz="2000" b="1" dirty="0" smtClean="0">
                <a:solidFill>
                  <a:schemeClr val="bg1"/>
                </a:solidFill>
                <a:latin typeface="Times New Roman" panose="02020603050405020304" pitchFamily="18" charset="0"/>
                <a:cs typeface="Times New Roman" panose="02020603050405020304" pitchFamily="18" charset="0"/>
              </a:rPr>
              <a:t>	interest</a:t>
            </a:r>
            <a:r>
              <a:rPr lang="en-US" sz="2000" b="1" dirty="0">
                <a:solidFill>
                  <a:schemeClr val="bg1"/>
                </a:solidFill>
                <a:latin typeface="Times New Roman" panose="02020603050405020304" pitchFamily="18" charset="0"/>
                <a:cs typeface="Times New Roman" panose="02020603050405020304" pitchFamily="18" charset="0"/>
              </a:rPr>
              <a:t>. Although these members may have compelling reasons for reducing the amount of time they </a:t>
            </a:r>
            <a:r>
              <a:rPr lang="en-US" sz="2000" b="1" dirty="0" smtClean="0">
                <a:solidFill>
                  <a:schemeClr val="bg1"/>
                </a:solidFill>
                <a:latin typeface="Times New Roman" panose="02020603050405020304" pitchFamily="18" charset="0"/>
                <a:cs typeface="Times New Roman" panose="02020603050405020304" pitchFamily="18" charset="0"/>
              </a:rPr>
              <a:t>	give</a:t>
            </a:r>
            <a:r>
              <a:rPr lang="en-US" sz="2000" b="1" dirty="0">
                <a:solidFill>
                  <a:schemeClr val="bg1"/>
                </a:solidFill>
                <a:latin typeface="Times New Roman" panose="02020603050405020304" pitchFamily="18" charset="0"/>
                <a:cs typeface="Times New Roman" panose="02020603050405020304" pitchFamily="18" charset="0"/>
              </a:rPr>
              <a:t>, do not give up on them. </a:t>
            </a:r>
            <a:endParaRPr lang="en-US" sz="2000" b="1" dirty="0" smtClean="0">
              <a:solidFill>
                <a:schemeClr val="bg1"/>
              </a:solidFill>
              <a:latin typeface="Times New Roman" panose="02020603050405020304" pitchFamily="18" charset="0"/>
              <a:cs typeface="Times New Roman" panose="02020603050405020304" pitchFamily="18" charset="0"/>
            </a:endParaRP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Handle </a:t>
            </a:r>
            <a:r>
              <a:rPr lang="en-US" sz="2000" b="1" dirty="0">
                <a:solidFill>
                  <a:schemeClr val="bg1"/>
                </a:solidFill>
                <a:latin typeface="Times New Roman" panose="02020603050405020304" pitchFamily="18" charset="0"/>
                <a:cs typeface="Times New Roman" panose="02020603050405020304" pitchFamily="18" charset="0"/>
              </a:rPr>
              <a:t>such members with tact and consideration</a:t>
            </a:r>
            <a:r>
              <a:rPr lang="en-US" sz="2000" b="1" dirty="0" smtClean="0">
                <a:solidFill>
                  <a:schemeClr val="bg1"/>
                </a:solidFill>
                <a:latin typeface="Times New Roman" panose="02020603050405020304" pitchFamily="18" charset="0"/>
                <a:cs typeface="Times New Roman" panose="02020603050405020304" pitchFamily="18" charset="0"/>
              </a:rPr>
              <a:t>. </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Make </a:t>
            </a:r>
            <a:r>
              <a:rPr lang="en-US" sz="2000" b="1" dirty="0">
                <a:solidFill>
                  <a:schemeClr val="bg1"/>
                </a:solidFill>
                <a:latin typeface="Times New Roman" panose="02020603050405020304" pitchFamily="18" charset="0"/>
                <a:cs typeface="Times New Roman" panose="02020603050405020304" pitchFamily="18" charset="0"/>
              </a:rPr>
              <a:t>missing members feel valued and needed by asking them to take on a task that "only they can do," one which their experience truly counts. </a:t>
            </a:r>
            <a:endParaRPr lang="en-US" sz="2000" b="1" dirty="0" smtClean="0">
              <a:solidFill>
                <a:schemeClr val="bg1"/>
              </a:solidFill>
              <a:latin typeface="Times New Roman" panose="02020603050405020304" pitchFamily="18" charset="0"/>
              <a:cs typeface="Times New Roman" panose="02020603050405020304" pitchFamily="18" charset="0"/>
            </a:endParaRP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Ask </a:t>
            </a:r>
            <a:r>
              <a:rPr lang="en-US" sz="2000" b="1" dirty="0">
                <a:solidFill>
                  <a:schemeClr val="bg1"/>
                </a:solidFill>
                <a:latin typeface="Times New Roman" panose="02020603050405020304" pitchFamily="18" charset="0"/>
                <a:cs typeface="Times New Roman" panose="02020603050405020304" pitchFamily="18" charset="0"/>
              </a:rPr>
              <a:t>them to give just a small amount of their time to one particular project. Explain that their contribution is very important. </a:t>
            </a:r>
            <a:endParaRPr lang="en-US" sz="2000" b="1" dirty="0" smtClean="0">
              <a:solidFill>
                <a:schemeClr val="bg1"/>
              </a:solidFill>
              <a:latin typeface="Times New Roman" panose="02020603050405020304" pitchFamily="18" charset="0"/>
              <a:cs typeface="Times New Roman" panose="02020603050405020304" pitchFamily="18" charset="0"/>
            </a:endParaRP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Take </a:t>
            </a:r>
            <a:r>
              <a:rPr lang="en-US" sz="2000" b="1" dirty="0">
                <a:solidFill>
                  <a:schemeClr val="bg1"/>
                </a:solidFill>
                <a:latin typeface="Times New Roman" panose="02020603050405020304" pitchFamily="18" charset="0"/>
                <a:cs typeface="Times New Roman" panose="02020603050405020304" pitchFamily="18" charset="0"/>
              </a:rPr>
              <a:t>time to say thanks. </a:t>
            </a:r>
            <a:endParaRPr lang="en-US" sz="2000" b="1" dirty="0" smtClean="0">
              <a:solidFill>
                <a:schemeClr val="bg1"/>
              </a:solidFill>
              <a:latin typeface="Times New Roman" panose="02020603050405020304" pitchFamily="18" charset="0"/>
              <a:cs typeface="Times New Roman" panose="02020603050405020304" pitchFamily="18" charset="0"/>
            </a:endParaRP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Honor </a:t>
            </a:r>
            <a:r>
              <a:rPr lang="en-US" sz="2000" b="1" dirty="0">
                <a:solidFill>
                  <a:schemeClr val="bg1"/>
                </a:solidFill>
                <a:latin typeface="Times New Roman" panose="02020603050405020304" pitchFamily="18" charset="0"/>
                <a:cs typeface="Times New Roman" panose="02020603050405020304" pitchFamily="18" charset="0"/>
              </a:rPr>
              <a:t>members with a luncheon, ceremony, award or certificate in recognition of their years of involvement and service</a:t>
            </a:r>
            <a:r>
              <a:rPr lang="en-US" sz="2000" b="1" dirty="0" smtClean="0">
                <a:solidFill>
                  <a:schemeClr val="bg1"/>
                </a:solidFill>
                <a:latin typeface="Times New Roman" panose="02020603050405020304" pitchFamily="18" charset="0"/>
                <a:cs typeface="Times New Roman" panose="02020603050405020304" pitchFamily="18" charset="0"/>
              </a:rPr>
              <a:t>.</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Remember that retaining a member is easier than recruiting a new member!</a:t>
            </a:r>
          </a:p>
          <a:p>
            <a:pPr lvl="2"/>
            <a:endParaRPr lang="en-US" sz="2000" b="1" dirty="0" smtClean="0">
              <a:solidFill>
                <a:schemeClr val="bg1"/>
              </a:solidFill>
              <a:latin typeface="Times New Roman" panose="02020603050405020304" pitchFamily="18" charset="0"/>
              <a:cs typeface="Times New Roman" panose="02020603050405020304" pitchFamily="18" charset="0"/>
            </a:endParaRPr>
          </a:p>
          <a:p>
            <a:pPr marL="1257300" lvl="2" indent="-342900">
              <a:buFont typeface="Wingdings" panose="05000000000000000000" pitchFamily="2" charset="2"/>
              <a:buChar char="Ø"/>
            </a:pPr>
            <a:endParaRPr lang="en-US" sz="2000" b="1" dirty="0" smtClean="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9225832"/>
      </p:ext>
    </p:extLst>
  </p:cSld>
  <p:clrMapOvr>
    <a:masterClrMapping/>
  </p:clrMapOvr>
  <mc:AlternateContent xmlns:mc="http://schemas.openxmlformats.org/markup-compatibility/2006">
    <mc:Choice xmlns:p14="http://schemas.microsoft.com/office/powerpoint/2010/main" Requires="p14">
      <p:transition spd="slow" p14:dur="800" advTm="25000">
        <p:circle/>
      </p:transition>
    </mc:Choice>
    <mc:Fallback>
      <p:transition spd="slow" advTm="25000">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383045" y="1106222"/>
            <a:ext cx="5425910" cy="4645555"/>
          </a:xfrm>
          <a:prstGeom prst="rect">
            <a:avLst/>
          </a:prstGeom>
        </p:spPr>
      </p:pic>
      <p:sp>
        <p:nvSpPr>
          <p:cNvPr id="9" name="Rectangle 8"/>
          <p:cNvSpPr/>
          <p:nvPr/>
        </p:nvSpPr>
        <p:spPr>
          <a:xfrm>
            <a:off x="5917101" y="182892"/>
            <a:ext cx="357790" cy="923330"/>
          </a:xfrm>
          <a:prstGeom prst="rect">
            <a:avLst/>
          </a:prstGeom>
        </p:spPr>
        <p:txBody>
          <a:bodyPr wrap="none">
            <a:spAutoFit/>
          </a:bodyPr>
          <a:lstStyle/>
          <a:p>
            <a:pPr lvl="0" algn="ctr">
              <a:defRPr/>
            </a:pPr>
            <a:r>
              <a:rPr lang="en-US" sz="5400" b="1" dirty="0" smtClean="0">
                <a:ln w="19050">
                  <a:solidFill>
                    <a:srgbClr val="FFFFFF"/>
                  </a:solidFill>
                </a:ln>
                <a:solidFill>
                  <a:srgbClr val="CC9900"/>
                </a:solidFill>
                <a:latin typeface="Times New Roman" pitchFamily="18" charset="0"/>
                <a:cs typeface="Times New Roman" pitchFamily="18" charset="0"/>
              </a:rPr>
              <a:t> </a:t>
            </a:r>
            <a:endParaRPr lang="en-US" sz="5400" b="1" dirty="0">
              <a:ln w="19050">
                <a:solidFill>
                  <a:srgbClr val="FFFFFF"/>
                </a:solidFill>
              </a:ln>
              <a:solidFill>
                <a:srgbClr val="CC9900"/>
              </a:solidFill>
              <a:latin typeface="Times New Roman" pitchFamily="18" charset="0"/>
              <a:cs typeface="Times New Roman" pitchFamily="18" charset="0"/>
            </a:endParaRPr>
          </a:p>
        </p:txBody>
      </p:sp>
      <p:sp>
        <p:nvSpPr>
          <p:cNvPr id="10" name="TextBox 9"/>
          <p:cNvSpPr txBox="1"/>
          <p:nvPr/>
        </p:nvSpPr>
        <p:spPr>
          <a:xfrm>
            <a:off x="729673" y="1106222"/>
            <a:ext cx="3519054" cy="1477328"/>
          </a:xfrm>
          <a:prstGeom prst="rect">
            <a:avLst/>
          </a:prstGeom>
          <a:noFill/>
        </p:spPr>
        <p:txBody>
          <a:bodyPr wrap="square" rtlCol="0">
            <a:spAutoFit/>
          </a:bodyPr>
          <a:lstStyle/>
          <a:p>
            <a:r>
              <a:rPr lang="en-US" b="1" dirty="0">
                <a:solidFill>
                  <a:schemeClr val="bg1"/>
                </a:solidFill>
                <a:latin typeface="Times New Roman" pitchFamily="18" charset="0"/>
                <a:cs typeface="Times New Roman" pitchFamily="18" charset="0"/>
              </a:rPr>
              <a:t>Father McGivney Award</a:t>
            </a:r>
          </a:p>
          <a:p>
            <a:r>
              <a:rPr lang="en-US" b="1" i="1" dirty="0">
                <a:solidFill>
                  <a:schemeClr val="bg1"/>
                </a:solidFill>
                <a:latin typeface="Times New Roman" pitchFamily="18" charset="0"/>
                <a:cs typeface="Times New Roman" pitchFamily="18" charset="0"/>
              </a:rPr>
              <a:t>Membership Quota</a:t>
            </a:r>
          </a:p>
          <a:p>
            <a:r>
              <a:rPr lang="en-US" b="1" i="1" dirty="0">
                <a:solidFill>
                  <a:schemeClr val="bg1"/>
                </a:solidFill>
                <a:latin typeface="Times New Roman" pitchFamily="18" charset="0"/>
                <a:cs typeface="Times New Roman" pitchFamily="18" charset="0"/>
              </a:rPr>
              <a:t>7% of current membership</a:t>
            </a:r>
          </a:p>
          <a:p>
            <a:r>
              <a:rPr lang="en-US" b="1" i="1" dirty="0">
                <a:solidFill>
                  <a:schemeClr val="bg1"/>
                </a:solidFill>
                <a:latin typeface="Times New Roman" pitchFamily="18" charset="0"/>
                <a:cs typeface="Times New Roman" pitchFamily="18" charset="0"/>
              </a:rPr>
              <a:t>Or Minimum of 4</a:t>
            </a:r>
          </a:p>
          <a:p>
            <a:r>
              <a:rPr lang="en-US" b="1" i="1" dirty="0">
                <a:solidFill>
                  <a:schemeClr val="bg1"/>
                </a:solidFill>
                <a:latin typeface="Times New Roman" pitchFamily="18" charset="0"/>
                <a:cs typeface="Times New Roman" pitchFamily="18" charset="0"/>
              </a:rPr>
              <a:t>Maximum of 35</a:t>
            </a:r>
            <a:endParaRPr lang="en-US" i="1" dirty="0">
              <a:solidFill>
                <a:schemeClr val="bg1"/>
              </a:solidFill>
            </a:endParaRPr>
          </a:p>
        </p:txBody>
      </p:sp>
      <p:sp>
        <p:nvSpPr>
          <p:cNvPr id="11" name="Rectangle 10"/>
          <p:cNvSpPr/>
          <p:nvPr/>
        </p:nvSpPr>
        <p:spPr>
          <a:xfrm>
            <a:off x="729673" y="3115117"/>
            <a:ext cx="6096000" cy="923330"/>
          </a:xfrm>
          <a:prstGeom prst="rect">
            <a:avLst/>
          </a:prstGeom>
        </p:spPr>
        <p:txBody>
          <a:bodyPr>
            <a:spAutoFit/>
          </a:bodyPr>
          <a:lstStyle/>
          <a:p>
            <a:r>
              <a:rPr lang="en-US" b="1" dirty="0">
                <a:solidFill>
                  <a:schemeClr val="bg1"/>
                </a:solidFill>
                <a:latin typeface="Times New Roman" pitchFamily="18" charset="0"/>
                <a:cs typeface="Times New Roman" pitchFamily="18" charset="0"/>
              </a:rPr>
              <a:t>Columbian Award</a:t>
            </a:r>
          </a:p>
          <a:p>
            <a:r>
              <a:rPr lang="en-US" b="1" i="1" dirty="0">
                <a:solidFill>
                  <a:schemeClr val="bg1"/>
                </a:solidFill>
                <a:latin typeface="Times New Roman" pitchFamily="18" charset="0"/>
                <a:cs typeface="Times New Roman" pitchFamily="18" charset="0"/>
              </a:rPr>
              <a:t>Report Form #SP7</a:t>
            </a:r>
          </a:p>
          <a:p>
            <a:r>
              <a:rPr lang="en-US" b="1" i="1" dirty="0">
                <a:solidFill>
                  <a:schemeClr val="bg1"/>
                </a:solidFill>
                <a:latin typeface="Times New Roman" pitchFamily="18" charset="0"/>
                <a:cs typeface="Times New Roman" pitchFamily="18" charset="0"/>
              </a:rPr>
              <a:t>Due – June 30th</a:t>
            </a:r>
          </a:p>
        </p:txBody>
      </p:sp>
      <p:sp>
        <p:nvSpPr>
          <p:cNvPr id="12" name="Rectangle 11"/>
          <p:cNvSpPr/>
          <p:nvPr/>
        </p:nvSpPr>
        <p:spPr>
          <a:xfrm>
            <a:off x="628073" y="4334317"/>
            <a:ext cx="3694545" cy="1200329"/>
          </a:xfrm>
          <a:prstGeom prst="rect">
            <a:avLst/>
          </a:prstGeom>
        </p:spPr>
        <p:txBody>
          <a:bodyPr wrap="square">
            <a:spAutoFit/>
          </a:bodyPr>
          <a:lstStyle/>
          <a:p>
            <a:pPr algn="ctr"/>
            <a:r>
              <a:rPr lang="en-US" b="1" dirty="0">
                <a:solidFill>
                  <a:schemeClr val="bg1"/>
                </a:solidFill>
                <a:latin typeface="Times New Roman" pitchFamily="18" charset="0"/>
                <a:cs typeface="Times New Roman" pitchFamily="18" charset="0"/>
              </a:rPr>
              <a:t>Good Standing</a:t>
            </a:r>
          </a:p>
          <a:p>
            <a:pPr algn="ctr"/>
            <a:r>
              <a:rPr lang="en-US" b="1" i="1" dirty="0">
                <a:solidFill>
                  <a:schemeClr val="bg1"/>
                </a:solidFill>
                <a:latin typeface="Times New Roman" pitchFamily="18" charset="0"/>
                <a:cs typeface="Times New Roman" pitchFamily="18" charset="0"/>
              </a:rPr>
              <a:t>Current with all Supreme Council assessments -  as of June 30</a:t>
            </a:r>
            <a:r>
              <a:rPr lang="en-US" b="1" i="1" baseline="30000" dirty="0">
                <a:solidFill>
                  <a:schemeClr val="bg1"/>
                </a:solidFill>
                <a:latin typeface="Times New Roman" pitchFamily="18" charset="0"/>
                <a:cs typeface="Times New Roman" pitchFamily="18" charset="0"/>
              </a:rPr>
              <a:t>th</a:t>
            </a:r>
            <a:r>
              <a:rPr lang="en-US" b="1" i="1" dirty="0">
                <a:solidFill>
                  <a:schemeClr val="bg1"/>
                </a:solidFill>
                <a:latin typeface="Times New Roman" pitchFamily="18" charset="0"/>
                <a:cs typeface="Times New Roman" pitchFamily="18" charset="0"/>
              </a:rPr>
              <a:t> of the fraternal year</a:t>
            </a:r>
          </a:p>
        </p:txBody>
      </p:sp>
      <p:sp>
        <p:nvSpPr>
          <p:cNvPr id="13" name="Rectangle 12"/>
          <p:cNvSpPr/>
          <p:nvPr/>
        </p:nvSpPr>
        <p:spPr>
          <a:xfrm>
            <a:off x="3047999" y="5408112"/>
            <a:ext cx="6096000" cy="1200329"/>
          </a:xfrm>
          <a:prstGeom prst="rect">
            <a:avLst/>
          </a:prstGeom>
        </p:spPr>
        <p:txBody>
          <a:bodyPr>
            <a:spAutoFit/>
          </a:bodyPr>
          <a:lstStyle/>
          <a:p>
            <a:pPr algn="ctr"/>
            <a:r>
              <a:rPr lang="en-US" b="1" dirty="0">
                <a:solidFill>
                  <a:schemeClr val="bg1"/>
                </a:solidFill>
                <a:latin typeface="Times New Roman" pitchFamily="18" charset="0"/>
                <a:cs typeface="Times New Roman" pitchFamily="18" charset="0"/>
              </a:rPr>
              <a:t>Multiple Stars</a:t>
            </a:r>
          </a:p>
          <a:p>
            <a:pPr algn="ctr">
              <a:defRPr/>
            </a:pPr>
            <a:r>
              <a:rPr lang="en-US" b="1" i="1" dirty="0">
                <a:solidFill>
                  <a:schemeClr val="bg1"/>
                </a:solidFill>
              </a:rPr>
              <a:t>Earn Two Star by attaining 200%</a:t>
            </a:r>
          </a:p>
          <a:p>
            <a:pPr algn="ctr">
              <a:defRPr/>
            </a:pPr>
            <a:r>
              <a:rPr lang="en-US" b="1" i="1" dirty="0">
                <a:solidFill>
                  <a:schemeClr val="bg1"/>
                </a:solidFill>
              </a:rPr>
              <a:t>Earn Three Star by attaining 300%</a:t>
            </a:r>
          </a:p>
          <a:p>
            <a:pPr algn="ctr">
              <a:defRPr/>
            </a:pPr>
            <a:r>
              <a:rPr lang="en-US" b="1" i="1" dirty="0">
                <a:solidFill>
                  <a:schemeClr val="bg1"/>
                </a:solidFill>
              </a:rPr>
              <a:t>Earn Four Star by attaining 400%</a:t>
            </a:r>
          </a:p>
        </p:txBody>
      </p:sp>
      <p:sp>
        <p:nvSpPr>
          <p:cNvPr id="14" name="Rectangle 13"/>
          <p:cNvSpPr/>
          <p:nvPr/>
        </p:nvSpPr>
        <p:spPr>
          <a:xfrm>
            <a:off x="5209309" y="1092291"/>
            <a:ext cx="6096000" cy="1138773"/>
          </a:xfrm>
          <a:prstGeom prst="rect">
            <a:avLst/>
          </a:prstGeom>
        </p:spPr>
        <p:txBody>
          <a:bodyPr>
            <a:spAutoFit/>
          </a:bodyPr>
          <a:lstStyle/>
          <a:p>
            <a:pPr algn="r"/>
            <a:r>
              <a:rPr lang="en-US" b="1" dirty="0">
                <a:solidFill>
                  <a:schemeClr val="bg1"/>
                </a:solidFill>
                <a:latin typeface="Times New Roman" pitchFamily="18" charset="0"/>
                <a:cs typeface="Times New Roman" pitchFamily="18" charset="0"/>
              </a:rPr>
              <a:t>Service Program Personnel </a:t>
            </a:r>
          </a:p>
          <a:p>
            <a:pPr algn="r"/>
            <a:r>
              <a:rPr lang="en-US" b="1" dirty="0">
                <a:solidFill>
                  <a:schemeClr val="bg1"/>
                </a:solidFill>
                <a:latin typeface="Times New Roman" pitchFamily="18" charset="0"/>
                <a:cs typeface="Times New Roman" pitchFamily="18" charset="0"/>
              </a:rPr>
              <a:t>Report</a:t>
            </a:r>
          </a:p>
          <a:p>
            <a:pPr algn="r"/>
            <a:r>
              <a:rPr lang="en-US" sz="1600" b="1" i="1" dirty="0">
                <a:solidFill>
                  <a:schemeClr val="bg1"/>
                </a:solidFill>
                <a:latin typeface="Times New Roman" pitchFamily="18" charset="0"/>
                <a:cs typeface="Times New Roman" pitchFamily="18" charset="0"/>
              </a:rPr>
              <a:t>Form #365</a:t>
            </a:r>
          </a:p>
          <a:p>
            <a:pPr algn="r"/>
            <a:r>
              <a:rPr lang="en-US" sz="1600" b="1" i="1" dirty="0">
                <a:solidFill>
                  <a:schemeClr val="bg1"/>
                </a:solidFill>
                <a:latin typeface="Times New Roman" pitchFamily="18" charset="0"/>
                <a:cs typeface="Times New Roman" pitchFamily="18" charset="0"/>
              </a:rPr>
              <a:t>Due – August 1st</a:t>
            </a:r>
          </a:p>
        </p:txBody>
      </p:sp>
      <p:sp>
        <p:nvSpPr>
          <p:cNvPr id="15" name="Rectangle 14"/>
          <p:cNvSpPr/>
          <p:nvPr/>
        </p:nvSpPr>
        <p:spPr>
          <a:xfrm>
            <a:off x="5209309" y="2739436"/>
            <a:ext cx="6096000" cy="1477328"/>
          </a:xfrm>
          <a:prstGeom prst="rect">
            <a:avLst/>
          </a:prstGeom>
        </p:spPr>
        <p:txBody>
          <a:bodyPr>
            <a:spAutoFit/>
          </a:bodyPr>
          <a:lstStyle/>
          <a:p>
            <a:pPr algn="r"/>
            <a:r>
              <a:rPr lang="en-US" b="1" dirty="0">
                <a:solidFill>
                  <a:schemeClr val="bg1"/>
                </a:solidFill>
                <a:latin typeface="Times New Roman" pitchFamily="18" charset="0"/>
                <a:cs typeface="Times New Roman" pitchFamily="18" charset="0"/>
              </a:rPr>
              <a:t>Founders’ Award</a:t>
            </a:r>
          </a:p>
          <a:p>
            <a:pPr algn="r"/>
            <a:r>
              <a:rPr lang="en-US" b="1" i="1" dirty="0">
                <a:solidFill>
                  <a:schemeClr val="bg1"/>
                </a:solidFill>
                <a:latin typeface="Times New Roman" pitchFamily="18" charset="0"/>
                <a:cs typeface="Times New Roman" pitchFamily="18" charset="0"/>
              </a:rPr>
              <a:t>Insurance Quota</a:t>
            </a:r>
          </a:p>
          <a:p>
            <a:pPr algn="r"/>
            <a:r>
              <a:rPr lang="en-US" b="1" i="1" dirty="0">
                <a:solidFill>
                  <a:schemeClr val="bg1"/>
                </a:solidFill>
                <a:latin typeface="Times New Roman" pitchFamily="18" charset="0"/>
                <a:cs typeface="Times New Roman" pitchFamily="18" charset="0"/>
              </a:rPr>
              <a:t>2.5% of current membership</a:t>
            </a:r>
          </a:p>
          <a:p>
            <a:pPr algn="r"/>
            <a:r>
              <a:rPr lang="en-US" b="1" i="1" dirty="0">
                <a:solidFill>
                  <a:schemeClr val="bg1"/>
                </a:solidFill>
                <a:latin typeface="Times New Roman" pitchFamily="18" charset="0"/>
                <a:cs typeface="Times New Roman" pitchFamily="18" charset="0"/>
              </a:rPr>
              <a:t>Or Minimum of 3</a:t>
            </a:r>
          </a:p>
          <a:p>
            <a:pPr algn="r"/>
            <a:r>
              <a:rPr lang="en-US" b="1" i="1" dirty="0">
                <a:solidFill>
                  <a:schemeClr val="bg1"/>
                </a:solidFill>
                <a:latin typeface="Times New Roman" pitchFamily="18" charset="0"/>
                <a:cs typeface="Times New Roman" pitchFamily="18" charset="0"/>
              </a:rPr>
              <a:t>Maximum of 18</a:t>
            </a:r>
          </a:p>
        </p:txBody>
      </p:sp>
      <p:sp>
        <p:nvSpPr>
          <p:cNvPr id="16" name="Rectangle 15"/>
          <p:cNvSpPr/>
          <p:nvPr/>
        </p:nvSpPr>
        <p:spPr>
          <a:xfrm>
            <a:off x="5209309" y="5112242"/>
            <a:ext cx="6096000" cy="1138773"/>
          </a:xfrm>
          <a:prstGeom prst="rect">
            <a:avLst/>
          </a:prstGeom>
        </p:spPr>
        <p:txBody>
          <a:bodyPr>
            <a:spAutoFit/>
          </a:bodyPr>
          <a:lstStyle/>
          <a:p>
            <a:pPr algn="r"/>
            <a:r>
              <a:rPr lang="en-US" b="1" dirty="0">
                <a:solidFill>
                  <a:schemeClr val="bg1"/>
                </a:solidFill>
                <a:latin typeface="Times New Roman" pitchFamily="18" charset="0"/>
                <a:cs typeface="Times New Roman" pitchFamily="18" charset="0"/>
              </a:rPr>
              <a:t>Annual Survey of </a:t>
            </a:r>
          </a:p>
          <a:p>
            <a:pPr algn="r"/>
            <a:r>
              <a:rPr lang="en-US" b="1" dirty="0">
                <a:solidFill>
                  <a:schemeClr val="bg1"/>
                </a:solidFill>
                <a:latin typeface="Times New Roman" pitchFamily="18" charset="0"/>
                <a:cs typeface="Times New Roman" pitchFamily="18" charset="0"/>
              </a:rPr>
              <a:t>Fraternal Activity</a:t>
            </a:r>
          </a:p>
          <a:p>
            <a:pPr algn="r"/>
            <a:r>
              <a:rPr lang="en-US" sz="1600" b="1" i="1" dirty="0">
                <a:solidFill>
                  <a:schemeClr val="bg1"/>
                </a:solidFill>
                <a:latin typeface="Times New Roman" pitchFamily="18" charset="0"/>
                <a:cs typeface="Times New Roman" pitchFamily="18" charset="0"/>
              </a:rPr>
              <a:t>Report Form #1728</a:t>
            </a:r>
          </a:p>
          <a:p>
            <a:pPr algn="r"/>
            <a:r>
              <a:rPr lang="en-US" sz="1600" b="1" i="1" dirty="0">
                <a:solidFill>
                  <a:schemeClr val="bg1"/>
                </a:solidFill>
                <a:latin typeface="Times New Roman" pitchFamily="18" charset="0"/>
                <a:cs typeface="Times New Roman" pitchFamily="18" charset="0"/>
              </a:rPr>
              <a:t>Due – January 31st</a:t>
            </a:r>
          </a:p>
        </p:txBody>
      </p:sp>
      <p:sp>
        <p:nvSpPr>
          <p:cNvPr id="18" name="Rectangle 17"/>
          <p:cNvSpPr/>
          <p:nvPr/>
        </p:nvSpPr>
        <p:spPr>
          <a:xfrm>
            <a:off x="3830536" y="-4948"/>
            <a:ext cx="4530920" cy="1015663"/>
          </a:xfrm>
          <a:prstGeom prst="rect">
            <a:avLst/>
          </a:prstGeom>
        </p:spPr>
        <p:txBody>
          <a:bodyPr wrap="none">
            <a:spAutoFit/>
          </a:bodyPr>
          <a:lstStyle/>
          <a:p>
            <a:pPr lvl="0" algn="ctr">
              <a:defRPr/>
            </a:pPr>
            <a:r>
              <a:rPr lang="en-US" sz="6000" b="1" dirty="0">
                <a:ln w="19050">
                  <a:solidFill>
                    <a:prstClr val="black"/>
                  </a:solidFill>
                </a:ln>
                <a:solidFill>
                  <a:srgbClr val="CC9900"/>
                </a:solidFill>
                <a:latin typeface="Times New Roman" pitchFamily="18" charset="0"/>
                <a:cs typeface="Times New Roman" pitchFamily="18" charset="0"/>
              </a:rPr>
              <a:t>Star Council </a:t>
            </a:r>
          </a:p>
        </p:txBody>
      </p:sp>
    </p:spTree>
    <p:extLst>
      <p:ext uri="{BB962C8B-B14F-4D97-AF65-F5344CB8AC3E}">
        <p14:creationId xmlns:p14="http://schemas.microsoft.com/office/powerpoint/2010/main" val="488844894"/>
      </p:ext>
    </p:extLst>
  </p:cSld>
  <p:clrMapOvr>
    <a:masterClrMapping/>
  </p:clrMapOvr>
  <mc:AlternateContent xmlns:mc="http://schemas.openxmlformats.org/markup-compatibility/2006">
    <mc:Choice xmlns:p14="http://schemas.microsoft.com/office/powerpoint/2010/main" Requires="p14">
      <p:transition spd="slow" p14:dur="800" advTm="11000">
        <p:circle/>
      </p:transition>
    </mc:Choice>
    <mc:Fallback>
      <p:transition spd="slow" advTm="11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style.rotation</p:attrName>
                                        </p:attrNameLst>
                                      </p:cBhvr>
                                      <p:tavLst>
                                        <p:tav tm="0">
                                          <p:val>
                                            <p:fltVal val="720"/>
                                          </p:val>
                                        </p:tav>
                                        <p:tav tm="100000">
                                          <p:val>
                                            <p:fltVal val="0"/>
                                          </p:val>
                                        </p:tav>
                                      </p:tavLst>
                                    </p:anim>
                                    <p:anim calcmode="lin" valueType="num">
                                      <p:cBhvr>
                                        <p:cTn id="9" dur="2000" fill="hold"/>
                                        <p:tgtEl>
                                          <p:spTgt spid="8"/>
                                        </p:tgtEl>
                                        <p:attrNameLst>
                                          <p:attrName>ppt_h</p:attrName>
                                        </p:attrNameLst>
                                      </p:cBhvr>
                                      <p:tavLst>
                                        <p:tav tm="0">
                                          <p:val>
                                            <p:fltVal val="0"/>
                                          </p:val>
                                        </p:tav>
                                        <p:tav tm="100000">
                                          <p:val>
                                            <p:strVal val="#ppt_h"/>
                                          </p:val>
                                        </p:tav>
                                      </p:tavLst>
                                    </p:anim>
                                    <p:anim calcmode="lin" valueType="num">
                                      <p:cBhvr>
                                        <p:cTn id="10" dur="2000" fill="hold"/>
                                        <p:tgtEl>
                                          <p:spTgt spid="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97416"/>
            <a:ext cx="12192000" cy="2862322"/>
          </a:xfrm>
          <a:prstGeom prst="rect">
            <a:avLst/>
          </a:prstGeom>
          <a:noFill/>
        </p:spPr>
        <p:txBody>
          <a:bodyPr wrap="square" rtlCol="0">
            <a:spAutoFit/>
          </a:bodyPr>
          <a:lstStyle/>
          <a:p>
            <a:pPr algn="ctr">
              <a:defRPr/>
            </a:pPr>
            <a:r>
              <a:rPr lang="en-US" sz="6000" b="1" dirty="0" smtClean="0">
                <a:ln w="19050">
                  <a:solidFill>
                    <a:schemeClr val="bg1"/>
                  </a:solidFill>
                </a:ln>
                <a:solidFill>
                  <a:srgbClr val="CC9900"/>
                </a:solidFill>
                <a:latin typeface="Times New Roman" pitchFamily="18" charset="0"/>
                <a:cs typeface="Times New Roman" pitchFamily="18" charset="0"/>
              </a:rPr>
              <a:t>Star </a:t>
            </a:r>
            <a:r>
              <a:rPr lang="en-US" sz="6000" b="1" dirty="0">
                <a:ln w="19050">
                  <a:solidFill>
                    <a:schemeClr val="bg1"/>
                  </a:solidFill>
                </a:ln>
                <a:solidFill>
                  <a:srgbClr val="CC9900"/>
                </a:solidFill>
                <a:latin typeface="Times New Roman" pitchFamily="18" charset="0"/>
                <a:cs typeface="Times New Roman" pitchFamily="18" charset="0"/>
              </a:rPr>
              <a:t>Council </a:t>
            </a:r>
          </a:p>
          <a:p>
            <a:pPr lvl="0" algn="ctr">
              <a:defRPr/>
            </a:pPr>
            <a:r>
              <a:rPr lang="en-US" sz="5400" b="1" dirty="0" smtClean="0">
                <a:ln w="19050">
                  <a:solidFill>
                    <a:srgbClr val="FFFFFF"/>
                  </a:solidFill>
                </a:ln>
                <a:solidFill>
                  <a:srgbClr val="CC9900"/>
                </a:solidFill>
                <a:latin typeface="Times New Roman" pitchFamily="18" charset="0"/>
                <a:cs typeface="Times New Roman" pitchFamily="18" charset="0"/>
              </a:rPr>
              <a:t> </a:t>
            </a:r>
            <a:endParaRPr lang="en-US" sz="5400" b="1" dirty="0">
              <a:ln w="19050">
                <a:solidFill>
                  <a:srgbClr val="FFFFFF"/>
                </a:solidFill>
              </a:ln>
              <a:solidFill>
                <a:srgbClr val="CC9900"/>
              </a:solidFill>
              <a:latin typeface="Times New Roman" pitchFamily="18" charset="0"/>
              <a:cs typeface="Times New Roman" pitchFamily="18" charset="0"/>
            </a:endParaRPr>
          </a:p>
          <a:p>
            <a:pPr algn="ctr"/>
            <a:endParaRPr lang="en-US" sz="6600" dirty="0">
              <a:solidFill>
                <a:srgbClr val="FFC000"/>
              </a:solidFill>
              <a:latin typeface="BRADDON" panose="02000500000000000000" pitchFamily="2"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800" y="113798"/>
            <a:ext cx="914400" cy="914400"/>
          </a:xfrm>
          <a:prstGeom prst="rect">
            <a:avLst/>
          </a:prstGeom>
        </p:spPr>
      </p:pic>
      <p:sp>
        <p:nvSpPr>
          <p:cNvPr id="4" name="TextBox 3"/>
          <p:cNvSpPr txBox="1"/>
          <p:nvPr/>
        </p:nvSpPr>
        <p:spPr>
          <a:xfrm>
            <a:off x="0" y="3167720"/>
            <a:ext cx="12192000" cy="2554545"/>
          </a:xfrm>
          <a:prstGeom prst="rect">
            <a:avLst/>
          </a:prstGeom>
          <a:noFill/>
        </p:spPr>
        <p:txBody>
          <a:bodyPr wrap="square" rtlCol="0">
            <a:spAutoFit/>
          </a:bodyPr>
          <a:lstStyle/>
          <a:p>
            <a:r>
              <a:rPr lang="en-US" sz="2000" dirty="0" smtClean="0">
                <a:solidFill>
                  <a:schemeClr val="bg1"/>
                </a:solidFill>
                <a:latin typeface="Times New Roman" panose="02020603050405020304" pitchFamily="18" charset="0"/>
                <a:cs typeface="Times New Roman" panose="02020603050405020304" pitchFamily="18" charset="0"/>
              </a:rPr>
              <a:t>	</a:t>
            </a:r>
            <a:r>
              <a:rPr lang="en-US" sz="2000" b="1" dirty="0" smtClean="0">
                <a:solidFill>
                  <a:schemeClr val="bg1"/>
                </a:solidFill>
                <a:latin typeface="Times New Roman" panose="02020603050405020304" pitchFamily="18" charset="0"/>
                <a:cs typeface="Times New Roman" panose="02020603050405020304" pitchFamily="18" charset="0"/>
              </a:rPr>
              <a:t>Now that you’ve held your Church Drives, Open Houses and recruited new members, you’re well 	on your way to earning the Star Council Award! </a:t>
            </a:r>
          </a:p>
          <a:p>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smtClean="0">
                <a:solidFill>
                  <a:schemeClr val="bg1"/>
                </a:solidFill>
                <a:latin typeface="Times New Roman" panose="02020603050405020304" pitchFamily="18" charset="0"/>
                <a:cs typeface="Times New Roman" panose="02020603050405020304" pitchFamily="18" charset="0"/>
              </a:rPr>
              <a:t>Every Council has the potential to be a Star Council. 	</a:t>
            </a:r>
          </a:p>
          <a:p>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smtClean="0">
                <a:solidFill>
                  <a:schemeClr val="bg1"/>
                </a:solidFill>
                <a:latin typeface="Times New Roman" panose="02020603050405020304" pitchFamily="18" charset="0"/>
                <a:cs typeface="Times New Roman" panose="02020603050405020304" pitchFamily="18" charset="0"/>
              </a:rPr>
              <a:t>To earn the Star Council  Award:</a:t>
            </a:r>
          </a:p>
          <a:p>
            <a:pPr marL="1257300" lvl="2" indent="-342900">
              <a:buFont typeface="Wingdings" panose="05000000000000000000" pitchFamily="2" charset="2"/>
              <a:buChar char="Ø"/>
            </a:pP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smtClean="0">
                <a:solidFill>
                  <a:schemeClr val="bg1"/>
                </a:solidFill>
                <a:latin typeface="Times New Roman" panose="02020603050405020304" pitchFamily="18" charset="0"/>
                <a:cs typeface="Times New Roman" panose="02020603050405020304" pitchFamily="18" charset="0"/>
              </a:rPr>
              <a:t>A Council </a:t>
            </a:r>
            <a:r>
              <a:rPr lang="en-US" sz="2000" b="1" dirty="0">
                <a:solidFill>
                  <a:schemeClr val="bg1"/>
                </a:solidFill>
                <a:latin typeface="Times New Roman" panose="02020603050405020304" pitchFamily="18" charset="0"/>
                <a:cs typeface="Times New Roman" panose="02020603050405020304" pitchFamily="18" charset="0"/>
              </a:rPr>
              <a:t>must have submitted its Survey of Fraternal Activity (#1728) and its Service Program Personnel Report (#365</a:t>
            </a:r>
            <a:r>
              <a:rPr lang="en-US" sz="2000" b="1" dirty="0" smtClean="0">
                <a:solidFill>
                  <a:schemeClr val="bg1"/>
                </a:solidFill>
                <a:latin typeface="Times New Roman" panose="02020603050405020304" pitchFamily="18" charset="0"/>
                <a:cs typeface="Times New Roman" panose="02020603050405020304" pitchFamily="18" charset="0"/>
              </a:rPr>
              <a:t>) and be in Good Financial Standing.</a:t>
            </a:r>
          </a:p>
          <a:p>
            <a:pPr lvl="2"/>
            <a:r>
              <a:rPr lang="en-US" sz="2000" b="1" dirty="0">
                <a:solidFill>
                  <a:schemeClr val="bg1"/>
                </a:solidFill>
                <a:latin typeface="Times New Roman" panose="02020603050405020304" pitchFamily="18" charset="0"/>
                <a:cs typeface="Times New Roman" panose="02020603050405020304" pitchFamily="18" charset="0"/>
              </a:rPr>
              <a:t>	</a:t>
            </a:r>
            <a:endParaRPr lang="en-US" sz="2000" b="1" dirty="0" smtClean="0">
              <a:solidFill>
                <a:schemeClr val="bg1"/>
              </a:solidFill>
              <a:latin typeface="Times New Roman" panose="02020603050405020304" pitchFamily="18" charset="0"/>
              <a:cs typeface="Times New Roman" panose="02020603050405020304" pitchFamily="18" charset="0"/>
            </a:endParaRPr>
          </a:p>
          <a:p>
            <a:pPr marL="1257300" lvl="2" indent="-342900">
              <a:buFont typeface="Wingdings" panose="05000000000000000000" pitchFamily="2" charset="2"/>
              <a:buChar char="Ø"/>
            </a:pPr>
            <a:endParaRPr lang="en-US" sz="2000" b="1" dirty="0" smtClean="0">
              <a:solidFill>
                <a:schemeClr val="bg1"/>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517" y="113798"/>
            <a:ext cx="2261061" cy="2926080"/>
          </a:xfrm>
          <a:prstGeom prst="rect">
            <a:avLst/>
          </a:prstGeom>
        </p:spPr>
      </p:pic>
    </p:spTree>
    <p:extLst>
      <p:ext uri="{BB962C8B-B14F-4D97-AF65-F5344CB8AC3E}">
        <p14:creationId xmlns:p14="http://schemas.microsoft.com/office/powerpoint/2010/main" val="3157156591"/>
      </p:ext>
    </p:extLst>
  </p:cSld>
  <p:clrMapOvr>
    <a:masterClrMapping/>
  </p:clrMapOvr>
  <mc:AlternateContent xmlns:mc="http://schemas.openxmlformats.org/markup-compatibility/2006">
    <mc:Choice xmlns:p14="http://schemas.microsoft.com/office/powerpoint/2010/main" Requires="p14">
      <p:transition spd="slow" p14:dur="800" advTm="20000">
        <p:circle/>
      </p:transition>
    </mc:Choice>
    <mc:Fallback>
      <p:transition spd="slow" advTm="20000">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97416"/>
            <a:ext cx="12192000" cy="1015663"/>
          </a:xfrm>
          <a:prstGeom prst="rect">
            <a:avLst/>
          </a:prstGeom>
          <a:noFill/>
        </p:spPr>
        <p:txBody>
          <a:bodyPr wrap="square" rtlCol="0">
            <a:spAutoFit/>
          </a:bodyPr>
          <a:lstStyle/>
          <a:p>
            <a:pPr lvl="0" algn="ctr">
              <a:defRPr/>
            </a:pPr>
            <a:r>
              <a:rPr lang="en-US" sz="6000" b="1" dirty="0">
                <a:ln w="19050">
                  <a:solidFill>
                    <a:prstClr val="black"/>
                  </a:solidFill>
                </a:ln>
                <a:solidFill>
                  <a:srgbClr val="CC9900"/>
                </a:solidFill>
                <a:latin typeface="Times New Roman" pitchFamily="18" charset="0"/>
                <a:cs typeface="Times New Roman" pitchFamily="18" charset="0"/>
              </a:rPr>
              <a:t>Star Council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800" y="113798"/>
            <a:ext cx="914400" cy="914400"/>
          </a:xfrm>
          <a:prstGeom prst="rect">
            <a:avLst/>
          </a:prstGeom>
        </p:spPr>
      </p:pic>
      <p:sp>
        <p:nvSpPr>
          <p:cNvPr id="4" name="TextBox 3"/>
          <p:cNvSpPr txBox="1"/>
          <p:nvPr/>
        </p:nvSpPr>
        <p:spPr>
          <a:xfrm>
            <a:off x="0" y="2856998"/>
            <a:ext cx="12192000" cy="2862322"/>
          </a:xfrm>
          <a:prstGeom prst="rect">
            <a:avLst/>
          </a:prstGeom>
          <a:noFill/>
        </p:spPr>
        <p:txBody>
          <a:bodyPr wrap="square" rtlCol="0">
            <a:spAutoFit/>
          </a:bodyPr>
          <a:lstStyle/>
          <a:p>
            <a:r>
              <a:rPr lang="en-US" sz="2000" b="1" dirty="0" smtClean="0">
                <a:solidFill>
                  <a:schemeClr val="bg1"/>
                </a:solidFill>
                <a:latin typeface="Times New Roman" panose="02020603050405020304" pitchFamily="18" charset="0"/>
                <a:cs typeface="Times New Roman" panose="02020603050405020304" pitchFamily="18" charset="0"/>
              </a:rPr>
              <a:t> 	Earn the Columbian Award for programs.	</a:t>
            </a:r>
          </a:p>
          <a:p>
            <a:pPr marL="1257300" lvl="2" indent="-342900">
              <a:buFont typeface="Wingdings" panose="05000000000000000000" pitchFamily="2" charset="2"/>
              <a:buChar char="Ø"/>
            </a:pPr>
            <a:r>
              <a:rPr lang="en-US" sz="2000" b="1" dirty="0">
                <a:solidFill>
                  <a:schemeClr val="bg1"/>
                </a:solidFill>
                <a:latin typeface="Times New Roman" panose="02020603050405020304" pitchFamily="18" charset="0"/>
                <a:cs typeface="Times New Roman" panose="02020603050405020304" pitchFamily="18" charset="0"/>
              </a:rPr>
              <a:t>Complete and submit  the Columbian Award Application (SP7</a:t>
            </a:r>
            <a:r>
              <a:rPr lang="en-US" sz="2000" b="1" dirty="0" smtClean="0">
                <a:solidFill>
                  <a:schemeClr val="bg1"/>
                </a:solidFill>
                <a:latin typeface="Times New Roman" panose="02020603050405020304" pitchFamily="18" charset="0"/>
                <a:cs typeface="Times New Roman" panose="02020603050405020304" pitchFamily="18" charset="0"/>
              </a:rPr>
              <a:t>).</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Councils </a:t>
            </a:r>
            <a:r>
              <a:rPr lang="en-US" sz="2000" b="1" dirty="0">
                <a:solidFill>
                  <a:schemeClr val="bg1"/>
                </a:solidFill>
                <a:latin typeface="Times New Roman" panose="02020603050405020304" pitchFamily="18" charset="0"/>
                <a:cs typeface="Times New Roman" panose="02020603050405020304" pitchFamily="18" charset="0"/>
              </a:rPr>
              <a:t>must conduct and report at least four major programs in each of the Service Program categories: Church, community, </a:t>
            </a:r>
            <a:r>
              <a:rPr lang="en-US" sz="2000" b="1" dirty="0" smtClean="0">
                <a:solidFill>
                  <a:schemeClr val="bg1"/>
                </a:solidFill>
                <a:latin typeface="Times New Roman" panose="02020603050405020304" pitchFamily="18" charset="0"/>
                <a:cs typeface="Times New Roman" panose="02020603050405020304" pitchFamily="18" charset="0"/>
              </a:rPr>
              <a:t>Council</a:t>
            </a:r>
            <a:r>
              <a:rPr lang="en-US" sz="2000" b="1" dirty="0">
                <a:solidFill>
                  <a:schemeClr val="bg1"/>
                </a:solidFill>
                <a:latin typeface="Times New Roman" panose="02020603050405020304" pitchFamily="18" charset="0"/>
                <a:cs typeface="Times New Roman" panose="02020603050405020304" pitchFamily="18" charset="0"/>
              </a:rPr>
              <a:t>, family, culture of life, and youth. </a:t>
            </a:r>
            <a:endParaRPr lang="en-US" sz="2000" b="1" dirty="0" smtClean="0">
              <a:solidFill>
                <a:schemeClr val="bg1"/>
              </a:solidFill>
              <a:latin typeface="Times New Roman" panose="02020603050405020304" pitchFamily="18" charset="0"/>
              <a:cs typeface="Times New Roman" panose="02020603050405020304" pitchFamily="18" charset="0"/>
            </a:endParaRP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Completed </a:t>
            </a:r>
            <a:r>
              <a:rPr lang="en-US" sz="2000" b="1" dirty="0">
                <a:solidFill>
                  <a:schemeClr val="bg1"/>
                </a:solidFill>
                <a:latin typeface="Times New Roman" panose="02020603050405020304" pitchFamily="18" charset="0"/>
                <a:cs typeface="Times New Roman" panose="02020603050405020304" pitchFamily="18" charset="0"/>
              </a:rPr>
              <a:t>applications must reach the Supreme Council office by June 30. </a:t>
            </a:r>
            <a:endParaRPr lang="en-US" sz="2000" b="1" dirty="0" smtClean="0">
              <a:solidFill>
                <a:schemeClr val="bg1"/>
              </a:solidFill>
              <a:latin typeface="Times New Roman" panose="02020603050405020304" pitchFamily="18" charset="0"/>
              <a:cs typeface="Times New Roman" panose="02020603050405020304" pitchFamily="18" charset="0"/>
            </a:endParaRP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Each </a:t>
            </a:r>
            <a:r>
              <a:rPr lang="en-US" sz="2000" b="1" dirty="0">
                <a:solidFill>
                  <a:schemeClr val="bg1"/>
                </a:solidFill>
                <a:latin typeface="Times New Roman" panose="02020603050405020304" pitchFamily="18" charset="0"/>
                <a:cs typeface="Times New Roman" panose="02020603050405020304" pitchFamily="18" charset="0"/>
              </a:rPr>
              <a:t>of the six Columbian Award categories also has at least one featured program. By meeting all requirements for a featured program activity in a particular category, a </a:t>
            </a:r>
            <a:r>
              <a:rPr lang="en-US" sz="2000" b="1" dirty="0" smtClean="0">
                <a:solidFill>
                  <a:schemeClr val="bg1"/>
                </a:solidFill>
                <a:latin typeface="Times New Roman" panose="02020603050405020304" pitchFamily="18" charset="0"/>
                <a:cs typeface="Times New Roman" panose="02020603050405020304" pitchFamily="18" charset="0"/>
              </a:rPr>
              <a:t>Council </a:t>
            </a:r>
            <a:r>
              <a:rPr lang="en-US" sz="2000" b="1" dirty="0">
                <a:solidFill>
                  <a:schemeClr val="bg1"/>
                </a:solidFill>
                <a:latin typeface="Times New Roman" panose="02020603050405020304" pitchFamily="18" charset="0"/>
                <a:cs typeface="Times New Roman" panose="02020603050405020304" pitchFamily="18" charset="0"/>
              </a:rPr>
              <a:t>fulfills all requirements for that category.</a:t>
            </a:r>
            <a:endParaRPr lang="en-US" sz="2000" b="1" dirty="0" smtClean="0">
              <a:solidFill>
                <a:schemeClr val="bg1"/>
              </a:solidFill>
              <a:latin typeface="Times New Roman" panose="02020603050405020304" pitchFamily="18" charset="0"/>
              <a:cs typeface="Times New Roman" panose="02020603050405020304" pitchFamily="18" charset="0"/>
            </a:endParaRPr>
          </a:p>
          <a:p>
            <a:pPr marL="1257300" lvl="2" indent="-342900">
              <a:buFont typeface="Wingdings" panose="05000000000000000000" pitchFamily="2" charset="2"/>
              <a:buChar char="Ø"/>
            </a:pPr>
            <a:endParaRPr lang="en-US" sz="2000" b="1" dirty="0" smtClean="0">
              <a:solidFill>
                <a:schemeClr val="bg1"/>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4159" y="-48762"/>
            <a:ext cx="2261068" cy="2926080"/>
          </a:xfrm>
          <a:prstGeom prst="rect">
            <a:avLst/>
          </a:prstGeom>
        </p:spPr>
      </p:pic>
      <p:pic>
        <p:nvPicPr>
          <p:cNvPr id="5" name="Picture 4"/>
          <p:cNvPicPr>
            <a:picLocks noChangeAspect="1"/>
          </p:cNvPicPr>
          <p:nvPr/>
        </p:nvPicPr>
        <p:blipFill>
          <a:blip r:embed="rId4"/>
          <a:stretch>
            <a:fillRect/>
          </a:stretch>
        </p:blipFill>
        <p:spPr>
          <a:xfrm>
            <a:off x="614291" y="0"/>
            <a:ext cx="2333550" cy="3017520"/>
          </a:xfrm>
          <a:prstGeom prst="rect">
            <a:avLst/>
          </a:prstGeom>
        </p:spPr>
      </p:pic>
    </p:spTree>
    <p:extLst>
      <p:ext uri="{BB962C8B-B14F-4D97-AF65-F5344CB8AC3E}">
        <p14:creationId xmlns:p14="http://schemas.microsoft.com/office/powerpoint/2010/main" val="1119612842"/>
      </p:ext>
    </p:extLst>
  </p:cSld>
  <p:clrMapOvr>
    <a:masterClrMapping/>
  </p:clrMapOvr>
  <mc:AlternateContent xmlns:mc="http://schemas.openxmlformats.org/markup-compatibility/2006">
    <mc:Choice xmlns:p14="http://schemas.microsoft.com/office/powerpoint/2010/main" Requires="p14">
      <p:transition spd="slow" p14:dur="800" advTm="20000">
        <p:circle/>
      </p:transition>
    </mc:Choice>
    <mc:Fallback>
      <p:transition spd="slow" advTm="20000">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97416"/>
            <a:ext cx="12192000" cy="1015663"/>
          </a:xfrm>
          <a:prstGeom prst="rect">
            <a:avLst/>
          </a:prstGeom>
          <a:noFill/>
        </p:spPr>
        <p:txBody>
          <a:bodyPr wrap="square" rtlCol="0">
            <a:spAutoFit/>
          </a:bodyPr>
          <a:lstStyle/>
          <a:p>
            <a:pPr lvl="0" algn="ctr">
              <a:defRPr/>
            </a:pPr>
            <a:r>
              <a:rPr lang="en-US" sz="6000" b="1" dirty="0">
                <a:ln w="19050">
                  <a:solidFill>
                    <a:prstClr val="black"/>
                  </a:solidFill>
                </a:ln>
                <a:solidFill>
                  <a:srgbClr val="CC9900"/>
                </a:solidFill>
                <a:latin typeface="Times New Roman" pitchFamily="18" charset="0"/>
                <a:cs typeface="Times New Roman" pitchFamily="18" charset="0"/>
              </a:rPr>
              <a:t>Star Council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800" y="113798"/>
            <a:ext cx="914400" cy="914400"/>
          </a:xfrm>
          <a:prstGeom prst="rect">
            <a:avLst/>
          </a:prstGeom>
        </p:spPr>
      </p:pic>
      <p:sp>
        <p:nvSpPr>
          <p:cNvPr id="4" name="TextBox 3"/>
          <p:cNvSpPr txBox="1"/>
          <p:nvPr/>
        </p:nvSpPr>
        <p:spPr>
          <a:xfrm>
            <a:off x="0" y="2856998"/>
            <a:ext cx="12192000" cy="3785652"/>
          </a:xfrm>
          <a:prstGeom prst="rect">
            <a:avLst/>
          </a:prstGeom>
          <a:noFill/>
        </p:spPr>
        <p:txBody>
          <a:bodyPr wrap="square" rtlCol="0">
            <a:spAutoFit/>
          </a:bodyPr>
          <a:lstStyle/>
          <a:p>
            <a:r>
              <a:rPr lang="en-US" sz="2000" b="1" dirty="0" smtClean="0">
                <a:solidFill>
                  <a:schemeClr val="bg1"/>
                </a:solidFill>
                <a:latin typeface="Times New Roman" panose="02020603050405020304" pitchFamily="18" charset="0"/>
                <a:cs typeface="Times New Roman" panose="02020603050405020304" pitchFamily="18" charset="0"/>
              </a:rPr>
              <a:t> </a:t>
            </a:r>
            <a:r>
              <a:rPr lang="en-US" sz="2000" b="1" dirty="0">
                <a:solidFill>
                  <a:schemeClr val="bg1"/>
                </a:solidFill>
                <a:latin typeface="Times New Roman" panose="02020603050405020304" pitchFamily="18" charset="0"/>
                <a:cs typeface="Times New Roman" panose="02020603050405020304" pitchFamily="18" charset="0"/>
              </a:rPr>
              <a:t>	 The six </a:t>
            </a:r>
            <a:r>
              <a:rPr lang="en-US" sz="2000" b="1" dirty="0" smtClean="0">
                <a:solidFill>
                  <a:schemeClr val="bg1"/>
                </a:solidFill>
                <a:latin typeface="Times New Roman" panose="02020603050405020304" pitchFamily="18" charset="0"/>
                <a:cs typeface="Times New Roman" panose="02020603050405020304" pitchFamily="18" charset="0"/>
              </a:rPr>
              <a:t>categories, featured programs and </a:t>
            </a:r>
            <a:r>
              <a:rPr lang="en-US" sz="2000" b="1" dirty="0" smtClean="0">
                <a:latin typeface="Times New Roman" panose="02020603050405020304" pitchFamily="18" charset="0"/>
                <a:cs typeface="Times New Roman" panose="02020603050405020304" pitchFamily="18" charset="0"/>
              </a:rPr>
              <a:t>minimum requirements </a:t>
            </a:r>
            <a:r>
              <a:rPr lang="en-US" sz="2000" b="1" dirty="0">
                <a:solidFill>
                  <a:schemeClr val="bg1"/>
                </a:solidFill>
                <a:latin typeface="Times New Roman" panose="02020603050405020304" pitchFamily="18" charset="0"/>
                <a:cs typeface="Times New Roman" panose="02020603050405020304" pitchFamily="18" charset="0"/>
              </a:rPr>
              <a:t>for each </a:t>
            </a:r>
            <a:r>
              <a:rPr lang="en-US" sz="2000" b="1" dirty="0" smtClean="0">
                <a:solidFill>
                  <a:schemeClr val="bg1"/>
                </a:solidFill>
                <a:latin typeface="Times New Roman" panose="02020603050405020304" pitchFamily="18" charset="0"/>
                <a:cs typeface="Times New Roman" panose="02020603050405020304" pitchFamily="18" charset="0"/>
              </a:rPr>
              <a:t>are:</a:t>
            </a:r>
            <a:endParaRPr lang="en-US" sz="2000" b="1" dirty="0">
              <a:solidFill>
                <a:schemeClr val="bg1"/>
              </a:solidFill>
              <a:latin typeface="Times New Roman" panose="02020603050405020304" pitchFamily="18" charset="0"/>
              <a:cs typeface="Times New Roman" panose="02020603050405020304" pitchFamily="18" charset="0"/>
            </a:endParaRP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Church </a:t>
            </a:r>
            <a:r>
              <a:rPr lang="en-US" sz="2000" b="1" dirty="0">
                <a:solidFill>
                  <a:schemeClr val="bg1"/>
                </a:solidFill>
                <a:latin typeface="Times New Roman" panose="02020603050405020304" pitchFamily="18" charset="0"/>
                <a:cs typeface="Times New Roman" panose="02020603050405020304" pitchFamily="18" charset="0"/>
              </a:rPr>
              <a:t>- The featured program for the church </a:t>
            </a:r>
            <a:r>
              <a:rPr lang="en-US" sz="2000" b="1" dirty="0" smtClean="0">
                <a:solidFill>
                  <a:schemeClr val="bg1"/>
                </a:solidFill>
                <a:latin typeface="Times New Roman" panose="02020603050405020304" pitchFamily="18" charset="0"/>
                <a:cs typeface="Times New Roman" panose="02020603050405020304" pitchFamily="18" charset="0"/>
              </a:rPr>
              <a:t>category </a:t>
            </a:r>
            <a:r>
              <a:rPr lang="en-US" sz="2000" b="1" dirty="0">
                <a:solidFill>
                  <a:schemeClr val="bg1"/>
                </a:solidFill>
                <a:latin typeface="Times New Roman" panose="02020603050405020304" pitchFamily="18" charset="0"/>
                <a:cs typeface="Times New Roman" panose="02020603050405020304" pitchFamily="18" charset="0"/>
              </a:rPr>
              <a:t>is the Refund Supports Vocation Program (RSVP</a:t>
            </a:r>
            <a:r>
              <a:rPr lang="en-US" sz="2000" b="1" dirty="0" smtClean="0">
                <a:solidFill>
                  <a:schemeClr val="bg1"/>
                </a:solidFill>
                <a:latin typeface="Times New Roman" panose="02020603050405020304" pitchFamily="18" charset="0"/>
                <a:cs typeface="Times New Roman" panose="02020603050405020304" pitchFamily="18" charset="0"/>
              </a:rPr>
              <a:t>), </a:t>
            </a:r>
            <a:r>
              <a:rPr lang="en-US" sz="2000" b="1" dirty="0" smtClean="0">
                <a:latin typeface="Times New Roman" panose="02020603050405020304" pitchFamily="18" charset="0"/>
                <a:cs typeface="Times New Roman" panose="02020603050405020304" pitchFamily="18" charset="0"/>
              </a:rPr>
              <a:t>a Council </a:t>
            </a:r>
            <a:r>
              <a:rPr lang="en-US" sz="2000" b="1" dirty="0">
                <a:latin typeface="Times New Roman" panose="02020603050405020304" pitchFamily="18" charset="0"/>
                <a:cs typeface="Times New Roman" panose="02020603050405020304" pitchFamily="18" charset="0"/>
              </a:rPr>
              <a:t>must qualify for the RSVP refund and plaque for a minimum of one seminarian, by providing both financial and moral </a:t>
            </a:r>
            <a:r>
              <a:rPr lang="en-US" sz="2000" b="1" dirty="0" smtClean="0">
                <a:latin typeface="Times New Roman" panose="02020603050405020304" pitchFamily="18" charset="0"/>
                <a:cs typeface="Times New Roman" panose="02020603050405020304" pitchFamily="18" charset="0"/>
              </a:rPr>
              <a:t>support. </a:t>
            </a:r>
            <a:endParaRPr lang="en-US" sz="2000" b="1" dirty="0">
              <a:latin typeface="Times New Roman" panose="02020603050405020304" pitchFamily="18" charset="0"/>
              <a:cs typeface="Times New Roman" panose="02020603050405020304" pitchFamily="18" charset="0"/>
            </a:endParaRPr>
          </a:p>
          <a:p>
            <a:pPr marL="1257300" lvl="2" indent="-342900">
              <a:buFont typeface="Wingdings" panose="05000000000000000000" pitchFamily="2" charset="2"/>
              <a:buChar char="Ø"/>
            </a:pPr>
            <a:r>
              <a:rPr lang="en-US" sz="2000" b="1" dirty="0">
                <a:solidFill>
                  <a:schemeClr val="bg1"/>
                </a:solidFill>
                <a:latin typeface="Times New Roman" panose="02020603050405020304" pitchFamily="18" charset="0"/>
                <a:cs typeface="Times New Roman" panose="02020603050405020304" pitchFamily="18" charset="0"/>
              </a:rPr>
              <a:t>Community - There are two featured programs, Habitat for </a:t>
            </a:r>
            <a:r>
              <a:rPr lang="en-US" sz="2000" b="1" dirty="0" smtClean="0">
                <a:solidFill>
                  <a:schemeClr val="bg1"/>
                </a:solidFill>
                <a:latin typeface="Times New Roman" panose="02020603050405020304" pitchFamily="18" charset="0"/>
                <a:cs typeface="Times New Roman" panose="02020603050405020304" pitchFamily="18" charset="0"/>
              </a:rPr>
              <a:t>Humanity, </a:t>
            </a:r>
            <a:r>
              <a:rPr lang="en-US" sz="2000" b="1" dirty="0" smtClean="0">
                <a:latin typeface="Times New Roman" panose="02020603050405020304" pitchFamily="18" charset="0"/>
                <a:cs typeface="Times New Roman" panose="02020603050405020304" pitchFamily="18" charset="0"/>
              </a:rPr>
              <a:t>a </a:t>
            </a:r>
            <a:r>
              <a:rPr lang="en-US" sz="2000" b="1" dirty="0">
                <a:latin typeface="Times New Roman" panose="02020603050405020304" pitchFamily="18" charset="0"/>
                <a:cs typeface="Times New Roman" panose="02020603050405020304" pitchFamily="18" charset="0"/>
              </a:rPr>
              <a:t>Council must donate both $1,000 and 200 man hours to Habitat for </a:t>
            </a:r>
            <a:r>
              <a:rPr lang="en-US" sz="2000" b="1" dirty="0" smtClean="0">
                <a:latin typeface="Times New Roman" panose="02020603050405020304" pitchFamily="18" charset="0"/>
                <a:cs typeface="Times New Roman" panose="02020603050405020304" pitchFamily="18" charset="0"/>
              </a:rPr>
              <a:t>Humanity</a:t>
            </a:r>
            <a:r>
              <a:rPr lang="en-US" sz="2000" b="1" dirty="0" smtClean="0">
                <a:solidFill>
                  <a:schemeClr val="bg1"/>
                </a:solidFill>
                <a:latin typeface="Times New Roman" panose="02020603050405020304" pitchFamily="18" charset="0"/>
                <a:cs typeface="Times New Roman" panose="02020603050405020304" pitchFamily="18" charset="0"/>
              </a:rPr>
              <a:t>, and </a:t>
            </a:r>
            <a:r>
              <a:rPr lang="en-US" sz="2000" b="1" dirty="0">
                <a:solidFill>
                  <a:schemeClr val="bg1"/>
                </a:solidFill>
                <a:latin typeface="Times New Roman" panose="02020603050405020304" pitchFamily="18" charset="0"/>
                <a:cs typeface="Times New Roman" panose="02020603050405020304" pitchFamily="18" charset="0"/>
              </a:rPr>
              <a:t>the Global Wheelchair </a:t>
            </a:r>
            <a:r>
              <a:rPr lang="en-US" sz="2000" b="1" dirty="0" smtClean="0">
                <a:solidFill>
                  <a:schemeClr val="bg1"/>
                </a:solidFill>
                <a:latin typeface="Times New Roman" panose="02020603050405020304" pitchFamily="18" charset="0"/>
                <a:cs typeface="Times New Roman" panose="02020603050405020304" pitchFamily="18" charset="0"/>
              </a:rPr>
              <a:t>Mission, </a:t>
            </a:r>
            <a:r>
              <a:rPr lang="en-US" sz="2000" b="1" dirty="0">
                <a:latin typeface="Times New Roman" panose="02020603050405020304" pitchFamily="18" charset="0"/>
                <a:cs typeface="Times New Roman" panose="02020603050405020304" pitchFamily="18" charset="0"/>
              </a:rPr>
              <a:t>a</a:t>
            </a:r>
            <a:r>
              <a:rPr lang="en-US" sz="2000" b="1" dirty="0" smtClean="0">
                <a:latin typeface="Times New Roman" panose="02020603050405020304" pitchFamily="18" charset="0"/>
                <a:cs typeface="Times New Roman" panose="02020603050405020304" pitchFamily="18" charset="0"/>
              </a:rPr>
              <a:t> Council </a:t>
            </a:r>
            <a:r>
              <a:rPr lang="en-US" sz="2000" b="1" dirty="0">
                <a:latin typeface="Times New Roman" panose="02020603050405020304" pitchFamily="18" charset="0"/>
                <a:cs typeface="Times New Roman" panose="02020603050405020304" pitchFamily="18" charset="0"/>
              </a:rPr>
              <a:t>must purchase a minimum of one case of 100 wheelchairs by raising the funds through </a:t>
            </a:r>
            <a:r>
              <a:rPr lang="en-US" sz="2000" b="1" dirty="0" smtClean="0">
                <a:latin typeface="Times New Roman" panose="02020603050405020304" pitchFamily="18" charset="0"/>
                <a:cs typeface="Times New Roman" panose="02020603050405020304" pitchFamily="18" charset="0"/>
              </a:rPr>
              <a:t>Council</a:t>
            </a:r>
            <a:r>
              <a:rPr lang="en-US" sz="2000" b="1" dirty="0">
                <a:latin typeface="Times New Roman" panose="02020603050405020304" pitchFamily="18" charset="0"/>
                <a:cs typeface="Times New Roman" panose="02020603050405020304" pitchFamily="18" charset="0"/>
              </a:rPr>
              <a:t>, parish or community activities.  </a:t>
            </a:r>
          </a:p>
          <a:p>
            <a:pPr marL="1257300" lvl="2" indent="-342900">
              <a:buFont typeface="Wingdings" panose="05000000000000000000" pitchFamily="2" charset="2"/>
              <a:buChar char="Ø"/>
            </a:pPr>
            <a:r>
              <a:rPr lang="en-US" sz="2000" b="1" dirty="0">
                <a:solidFill>
                  <a:schemeClr val="bg1"/>
                </a:solidFill>
                <a:latin typeface="Times New Roman" panose="02020603050405020304" pitchFamily="18" charset="0"/>
                <a:cs typeface="Times New Roman" panose="02020603050405020304" pitchFamily="18" charset="0"/>
              </a:rPr>
              <a:t>Council - The featured program for the Council program category is Special </a:t>
            </a:r>
            <a:r>
              <a:rPr lang="en-US" sz="2000" b="1" dirty="0" smtClean="0">
                <a:solidFill>
                  <a:schemeClr val="bg1"/>
                </a:solidFill>
                <a:latin typeface="Times New Roman" panose="02020603050405020304" pitchFamily="18" charset="0"/>
                <a:cs typeface="Times New Roman" panose="02020603050405020304" pitchFamily="18" charset="0"/>
              </a:rPr>
              <a:t>Olympics, </a:t>
            </a:r>
            <a:r>
              <a:rPr lang="en-US" sz="2000" b="1" dirty="0" smtClean="0">
                <a:latin typeface="Times New Roman" panose="02020603050405020304" pitchFamily="18" charset="0"/>
                <a:cs typeface="Times New Roman" panose="02020603050405020304" pitchFamily="18" charset="0"/>
              </a:rPr>
              <a:t>Council </a:t>
            </a:r>
            <a:r>
              <a:rPr lang="en-US" sz="2000" b="1" dirty="0">
                <a:latin typeface="Times New Roman" panose="02020603050405020304" pitchFamily="18" charset="0"/>
                <a:cs typeface="Times New Roman" panose="02020603050405020304" pitchFamily="18" charset="0"/>
              </a:rPr>
              <a:t>members must contribute a minimum of 200 man-hours in support of state/local Special Olympics activities, and must </a:t>
            </a:r>
            <a:r>
              <a:rPr lang="en-US" sz="2000" b="1" dirty="0" smtClean="0">
                <a:latin typeface="Times New Roman" panose="02020603050405020304" pitchFamily="18" charset="0"/>
                <a:cs typeface="Times New Roman" panose="02020603050405020304" pitchFamily="18" charset="0"/>
              </a:rPr>
              <a:t>raise, through Council </a:t>
            </a:r>
            <a:r>
              <a:rPr lang="en-US" sz="2000" b="1" dirty="0">
                <a:latin typeface="Times New Roman" panose="02020603050405020304" pitchFamily="18" charset="0"/>
                <a:cs typeface="Times New Roman" panose="02020603050405020304" pitchFamily="18" charset="0"/>
              </a:rPr>
              <a:t>or parish </a:t>
            </a:r>
            <a:r>
              <a:rPr lang="en-US" sz="2000" b="1" dirty="0" smtClean="0">
                <a:latin typeface="Times New Roman" panose="02020603050405020304" pitchFamily="18" charset="0"/>
                <a:cs typeface="Times New Roman" panose="02020603050405020304" pitchFamily="18" charset="0"/>
              </a:rPr>
              <a:t>activities, a </a:t>
            </a:r>
            <a:r>
              <a:rPr lang="en-US" sz="2000" b="1" dirty="0">
                <a:latin typeface="Times New Roman" panose="02020603050405020304" pitchFamily="18" charset="0"/>
                <a:cs typeface="Times New Roman" panose="02020603050405020304" pitchFamily="18" charset="0"/>
              </a:rPr>
              <a:t>minimum of $2000 for Special Olympics.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4159" y="-48762"/>
            <a:ext cx="2261068" cy="2926080"/>
          </a:xfrm>
          <a:prstGeom prst="rect">
            <a:avLst/>
          </a:prstGeom>
        </p:spPr>
      </p:pic>
      <p:pic>
        <p:nvPicPr>
          <p:cNvPr id="9" name="Picture 8"/>
          <p:cNvPicPr>
            <a:picLocks noChangeAspect="1"/>
          </p:cNvPicPr>
          <p:nvPr/>
        </p:nvPicPr>
        <p:blipFill>
          <a:blip r:embed="rId4"/>
          <a:stretch>
            <a:fillRect/>
          </a:stretch>
        </p:blipFill>
        <p:spPr>
          <a:xfrm>
            <a:off x="614291" y="0"/>
            <a:ext cx="2333550" cy="3017520"/>
          </a:xfrm>
          <a:prstGeom prst="rect">
            <a:avLst/>
          </a:prstGeom>
        </p:spPr>
      </p:pic>
    </p:spTree>
    <p:extLst>
      <p:ext uri="{BB962C8B-B14F-4D97-AF65-F5344CB8AC3E}">
        <p14:creationId xmlns:p14="http://schemas.microsoft.com/office/powerpoint/2010/main" val="97928482"/>
      </p:ext>
    </p:extLst>
  </p:cSld>
  <p:clrMapOvr>
    <a:masterClrMapping/>
  </p:clrMapOvr>
  <mc:AlternateContent xmlns:mc="http://schemas.openxmlformats.org/markup-compatibility/2006">
    <mc:Choice xmlns:p14="http://schemas.microsoft.com/office/powerpoint/2010/main" Requires="p14">
      <p:transition spd="slow" p14:dur="800" advTm="25000">
        <p:circle/>
      </p:transition>
    </mc:Choice>
    <mc:Fallback>
      <p:transition spd="slow" advTm="25000">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97416"/>
            <a:ext cx="12192000" cy="1015663"/>
          </a:xfrm>
          <a:prstGeom prst="rect">
            <a:avLst/>
          </a:prstGeom>
          <a:noFill/>
        </p:spPr>
        <p:txBody>
          <a:bodyPr wrap="square" rtlCol="0">
            <a:spAutoFit/>
          </a:bodyPr>
          <a:lstStyle/>
          <a:p>
            <a:pPr lvl="0" algn="ctr">
              <a:defRPr/>
            </a:pPr>
            <a:r>
              <a:rPr lang="en-US" sz="6000" b="1" dirty="0">
                <a:ln w="19050">
                  <a:solidFill>
                    <a:prstClr val="black"/>
                  </a:solidFill>
                </a:ln>
                <a:solidFill>
                  <a:srgbClr val="CC9900"/>
                </a:solidFill>
                <a:latin typeface="Times New Roman" pitchFamily="18" charset="0"/>
                <a:cs typeface="Times New Roman" pitchFamily="18" charset="0"/>
              </a:rPr>
              <a:t>Star Council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800" y="113798"/>
            <a:ext cx="914400" cy="914400"/>
          </a:xfrm>
          <a:prstGeom prst="rect">
            <a:avLst/>
          </a:prstGeom>
        </p:spPr>
      </p:pic>
      <p:sp>
        <p:nvSpPr>
          <p:cNvPr id="4" name="TextBox 3"/>
          <p:cNvSpPr txBox="1"/>
          <p:nvPr/>
        </p:nvSpPr>
        <p:spPr>
          <a:xfrm>
            <a:off x="0" y="2856998"/>
            <a:ext cx="12192000" cy="3785652"/>
          </a:xfrm>
          <a:prstGeom prst="rect">
            <a:avLst/>
          </a:prstGeom>
          <a:noFill/>
        </p:spPr>
        <p:txBody>
          <a:bodyPr wrap="square" rtlCol="0">
            <a:spAutoFit/>
          </a:bodyPr>
          <a:lstStyle/>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Family </a:t>
            </a:r>
            <a:r>
              <a:rPr lang="en-US" sz="2000" b="1" dirty="0">
                <a:solidFill>
                  <a:schemeClr val="bg1"/>
                </a:solidFill>
                <a:latin typeface="Times New Roman" panose="02020603050405020304" pitchFamily="18" charset="0"/>
                <a:cs typeface="Times New Roman" panose="02020603050405020304" pitchFamily="18" charset="0"/>
              </a:rPr>
              <a:t>- The featured program for the Family Activities category is the Knights of Columbus Food for Families </a:t>
            </a:r>
            <a:r>
              <a:rPr lang="en-US" sz="2000" b="1" dirty="0" smtClean="0">
                <a:solidFill>
                  <a:schemeClr val="bg1"/>
                </a:solidFill>
                <a:latin typeface="Times New Roman" panose="02020603050405020304" pitchFamily="18" charset="0"/>
                <a:cs typeface="Times New Roman" panose="02020603050405020304" pitchFamily="18" charset="0"/>
              </a:rPr>
              <a:t>program, </a:t>
            </a:r>
            <a:r>
              <a:rPr lang="en-US" sz="2000" b="1" dirty="0" smtClean="0">
                <a:latin typeface="Times New Roman" panose="02020603050405020304" pitchFamily="18" charset="0"/>
                <a:cs typeface="Times New Roman" panose="02020603050405020304" pitchFamily="18" charset="0"/>
              </a:rPr>
              <a:t>a Council </a:t>
            </a:r>
            <a:r>
              <a:rPr lang="en-US" sz="2000" b="1" dirty="0">
                <a:latin typeface="Times New Roman" panose="02020603050405020304" pitchFamily="18" charset="0"/>
                <a:cs typeface="Times New Roman" panose="02020603050405020304" pitchFamily="18" charset="0"/>
              </a:rPr>
              <a:t>must collect and donate a minimum of 1,000 pounds of food and </a:t>
            </a:r>
            <a:r>
              <a:rPr lang="en-US" sz="2000" b="1" dirty="0" smtClean="0">
                <a:latin typeface="Times New Roman" panose="02020603050405020304" pitchFamily="18" charset="0"/>
                <a:cs typeface="Times New Roman" panose="02020603050405020304" pitchFamily="18" charset="0"/>
              </a:rPr>
              <a:t>Council </a:t>
            </a:r>
            <a:r>
              <a:rPr lang="en-US" sz="2000" b="1" dirty="0">
                <a:latin typeface="Times New Roman" panose="02020603050405020304" pitchFamily="18" charset="0"/>
                <a:cs typeface="Times New Roman" panose="02020603050405020304" pitchFamily="18" charset="0"/>
              </a:rPr>
              <a:t>members must contribute a minimum of 100 man-hours in the </a:t>
            </a:r>
            <a:r>
              <a:rPr lang="en-US" sz="2000" b="1" dirty="0" smtClean="0">
                <a:latin typeface="Times New Roman" panose="02020603050405020304" pitchFamily="18" charset="0"/>
                <a:cs typeface="Times New Roman" panose="02020603050405020304" pitchFamily="18" charset="0"/>
              </a:rPr>
              <a:t>program.</a:t>
            </a:r>
            <a:endParaRPr lang="en-US" sz="2000" b="1" dirty="0">
              <a:latin typeface="Times New Roman" panose="02020603050405020304" pitchFamily="18" charset="0"/>
              <a:cs typeface="Times New Roman" panose="02020603050405020304" pitchFamily="18" charset="0"/>
            </a:endParaRPr>
          </a:p>
          <a:p>
            <a:pPr marL="1257300" lvl="2" indent="-342900">
              <a:buFont typeface="Wingdings" panose="05000000000000000000" pitchFamily="2" charset="2"/>
              <a:buChar char="Ø"/>
            </a:pPr>
            <a:r>
              <a:rPr lang="en-US" sz="2000" b="1" dirty="0">
                <a:solidFill>
                  <a:schemeClr val="bg1"/>
                </a:solidFill>
                <a:latin typeface="Times New Roman" panose="02020603050405020304" pitchFamily="18" charset="0"/>
                <a:cs typeface="Times New Roman" panose="02020603050405020304" pitchFamily="18" charset="0"/>
              </a:rPr>
              <a:t>Culture of Life - A </a:t>
            </a:r>
            <a:r>
              <a:rPr lang="en-US" sz="2000" b="1" dirty="0" smtClean="0">
                <a:solidFill>
                  <a:schemeClr val="bg1"/>
                </a:solidFill>
                <a:latin typeface="Times New Roman" panose="02020603050405020304" pitchFamily="18" charset="0"/>
                <a:cs typeface="Times New Roman" panose="02020603050405020304" pitchFamily="18" charset="0"/>
              </a:rPr>
              <a:t>Council </a:t>
            </a:r>
            <a:r>
              <a:rPr lang="en-US" sz="2000" b="1" dirty="0">
                <a:solidFill>
                  <a:schemeClr val="bg1"/>
                </a:solidFill>
                <a:latin typeface="Times New Roman" panose="02020603050405020304" pitchFamily="18" charset="0"/>
                <a:cs typeface="Times New Roman" panose="02020603050405020304" pitchFamily="18" charset="0"/>
              </a:rPr>
              <a:t>can satisfy all requirements for the Culture of Life Activities category by participating in either the Knights of Columbus Ultrasound Initiative, </a:t>
            </a:r>
            <a:r>
              <a:rPr lang="en-US" sz="2000" b="1" dirty="0">
                <a:latin typeface="Times New Roman" panose="02020603050405020304" pitchFamily="18" charset="0"/>
                <a:cs typeface="Times New Roman" panose="02020603050405020304" pitchFamily="18" charset="0"/>
              </a:rPr>
              <a:t>a council must raise half the purchase price of the ultrasound machine through council, parish or community </a:t>
            </a:r>
            <a:r>
              <a:rPr lang="en-US" sz="2000" b="1" dirty="0" smtClean="0">
                <a:latin typeface="Times New Roman" panose="02020603050405020304" pitchFamily="18" charset="0"/>
                <a:cs typeface="Times New Roman" panose="02020603050405020304" pitchFamily="18" charset="0"/>
              </a:rPr>
              <a:t>activities</a:t>
            </a:r>
            <a:r>
              <a:rPr lang="en-US" sz="2000" b="1" dirty="0" smtClean="0">
                <a:solidFill>
                  <a:schemeClr val="bg1"/>
                </a:solidFill>
                <a:latin typeface="Times New Roman" panose="02020603050405020304" pitchFamily="18" charset="0"/>
                <a:cs typeface="Times New Roman" panose="02020603050405020304" pitchFamily="18" charset="0"/>
              </a:rPr>
              <a:t>, </a:t>
            </a:r>
            <a:r>
              <a:rPr lang="en-US" sz="2000" b="1" dirty="0">
                <a:solidFill>
                  <a:schemeClr val="bg1"/>
                </a:solidFill>
                <a:latin typeface="Times New Roman" panose="02020603050405020304" pitchFamily="18" charset="0"/>
                <a:cs typeface="Times New Roman" panose="02020603050405020304" pitchFamily="18" charset="0"/>
              </a:rPr>
              <a:t>or </a:t>
            </a:r>
            <a:r>
              <a:rPr lang="en-US" sz="2000" b="1" dirty="0" smtClean="0">
                <a:solidFill>
                  <a:schemeClr val="bg1"/>
                </a:solidFill>
                <a:latin typeface="Times New Roman" panose="02020603050405020304" pitchFamily="18" charset="0"/>
                <a:cs typeface="Times New Roman" panose="02020603050405020304" pitchFamily="18" charset="0"/>
              </a:rPr>
              <a:t>a March </a:t>
            </a:r>
            <a:r>
              <a:rPr lang="en-US" sz="2000" b="1" dirty="0">
                <a:solidFill>
                  <a:schemeClr val="bg1"/>
                </a:solidFill>
                <a:latin typeface="Times New Roman" panose="02020603050405020304" pitchFamily="18" charset="0"/>
                <a:cs typeface="Times New Roman" panose="02020603050405020304" pitchFamily="18" charset="0"/>
              </a:rPr>
              <a:t>for Life, </a:t>
            </a:r>
            <a:r>
              <a:rPr lang="en-US" sz="2000" b="1" dirty="0" smtClean="0">
                <a:latin typeface="Times New Roman" panose="02020603050405020304" pitchFamily="18" charset="0"/>
                <a:cs typeface="Times New Roman" panose="02020603050405020304" pitchFamily="18" charset="0"/>
              </a:rPr>
              <a:t>as </a:t>
            </a:r>
            <a:r>
              <a:rPr lang="en-US" sz="2000" b="1" dirty="0">
                <a:latin typeface="Times New Roman" panose="02020603050405020304" pitchFamily="18" charset="0"/>
                <a:cs typeface="Times New Roman" panose="02020603050405020304" pitchFamily="18" charset="0"/>
              </a:rPr>
              <a:t>part of an organized program of the </a:t>
            </a:r>
            <a:r>
              <a:rPr lang="en-US" sz="2000" b="1" dirty="0" smtClean="0">
                <a:latin typeface="Times New Roman" panose="02020603050405020304" pitchFamily="18" charset="0"/>
                <a:cs typeface="Times New Roman" panose="02020603050405020304" pitchFamily="18" charset="0"/>
              </a:rPr>
              <a:t>Council</a:t>
            </a:r>
            <a:r>
              <a:rPr lang="en-US" sz="2000" b="1" dirty="0">
                <a:latin typeface="Times New Roman" panose="02020603050405020304" pitchFamily="18" charset="0"/>
                <a:cs typeface="Times New Roman" panose="02020603050405020304" pitchFamily="18" charset="0"/>
              </a:rPr>
              <a:t>, with community and parish participation, a minimum of 100 marchers must participate in a national, state or local March for Life. </a:t>
            </a:r>
          </a:p>
          <a:p>
            <a:pPr marL="1257300" lvl="2" indent="-342900">
              <a:buFont typeface="Wingdings" panose="05000000000000000000" pitchFamily="2" charset="2"/>
              <a:buChar char="Ø"/>
            </a:pPr>
            <a:r>
              <a:rPr lang="en-US" sz="2000" b="1" dirty="0">
                <a:solidFill>
                  <a:schemeClr val="bg1"/>
                </a:solidFill>
                <a:latin typeface="Times New Roman" panose="02020603050405020304" pitchFamily="18" charset="0"/>
                <a:cs typeface="Times New Roman" panose="02020603050405020304" pitchFamily="18" charset="0"/>
              </a:rPr>
              <a:t>Youth - Participating in the Knights of Columbus Coats for Kids program meets all requirements in the Youth Activities </a:t>
            </a:r>
            <a:r>
              <a:rPr lang="en-US" sz="2000" b="1" dirty="0" smtClean="0">
                <a:solidFill>
                  <a:schemeClr val="bg1"/>
                </a:solidFill>
                <a:latin typeface="Times New Roman" panose="02020603050405020304" pitchFamily="18" charset="0"/>
                <a:cs typeface="Times New Roman" panose="02020603050405020304" pitchFamily="18" charset="0"/>
              </a:rPr>
              <a:t>category, </a:t>
            </a:r>
            <a:r>
              <a:rPr lang="en-US" sz="2000" b="1" dirty="0" smtClean="0">
                <a:latin typeface="Times New Roman" panose="02020603050405020304" pitchFamily="18" charset="0"/>
                <a:cs typeface="Times New Roman" panose="02020603050405020304" pitchFamily="18" charset="0"/>
              </a:rPr>
              <a:t>a Council </a:t>
            </a:r>
            <a:r>
              <a:rPr lang="en-US" sz="2000" b="1" dirty="0">
                <a:latin typeface="Times New Roman" panose="02020603050405020304" pitchFamily="18" charset="0"/>
                <a:cs typeface="Times New Roman" panose="02020603050405020304" pitchFamily="18" charset="0"/>
              </a:rPr>
              <a:t>must purchase and donate to needy children a minimum of 8 cases of </a:t>
            </a:r>
            <a:r>
              <a:rPr lang="en-US" sz="2000" b="1" dirty="0" smtClean="0">
                <a:latin typeface="Times New Roman" panose="02020603050405020304" pitchFamily="18" charset="0"/>
                <a:cs typeface="Times New Roman" panose="02020603050405020304" pitchFamily="18" charset="0"/>
              </a:rPr>
              <a:t>coats.</a:t>
            </a:r>
            <a:endParaRPr lang="en-US" sz="2000" b="1"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4159" y="-48762"/>
            <a:ext cx="2261068" cy="2926080"/>
          </a:xfrm>
          <a:prstGeom prst="rect">
            <a:avLst/>
          </a:prstGeom>
        </p:spPr>
      </p:pic>
      <p:pic>
        <p:nvPicPr>
          <p:cNvPr id="9" name="Picture 8"/>
          <p:cNvPicPr>
            <a:picLocks noChangeAspect="1"/>
          </p:cNvPicPr>
          <p:nvPr/>
        </p:nvPicPr>
        <p:blipFill>
          <a:blip r:embed="rId4"/>
          <a:stretch>
            <a:fillRect/>
          </a:stretch>
        </p:blipFill>
        <p:spPr>
          <a:xfrm>
            <a:off x="614291" y="0"/>
            <a:ext cx="2333550" cy="3017520"/>
          </a:xfrm>
          <a:prstGeom prst="rect">
            <a:avLst/>
          </a:prstGeom>
        </p:spPr>
      </p:pic>
    </p:spTree>
    <p:extLst>
      <p:ext uri="{BB962C8B-B14F-4D97-AF65-F5344CB8AC3E}">
        <p14:creationId xmlns:p14="http://schemas.microsoft.com/office/powerpoint/2010/main" val="4022373696"/>
      </p:ext>
    </p:extLst>
  </p:cSld>
  <p:clrMapOvr>
    <a:masterClrMapping/>
  </p:clrMapOvr>
  <mc:AlternateContent xmlns:mc="http://schemas.openxmlformats.org/markup-compatibility/2006">
    <mc:Choice xmlns:p14="http://schemas.microsoft.com/office/powerpoint/2010/main" Requires="p14">
      <p:transition spd="slow" p14:dur="800" advTm="27000">
        <p:circle/>
      </p:transition>
    </mc:Choice>
    <mc:Fallback>
      <p:transition spd="slow" advTm="27000">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028198"/>
            <a:ext cx="12192000" cy="707886"/>
          </a:xfrm>
          <a:prstGeom prst="rect">
            <a:avLst/>
          </a:prstGeom>
          <a:noFill/>
        </p:spPr>
        <p:txBody>
          <a:bodyPr wrap="square" rtlCol="0">
            <a:spAutoFit/>
          </a:bodyPr>
          <a:lstStyle/>
          <a:p>
            <a:pPr algn="ctr"/>
            <a:r>
              <a:rPr lang="en-US" sz="4000" dirty="0" smtClean="0"/>
              <a:t>Membership</a:t>
            </a:r>
            <a:endParaRPr lang="en-US" sz="40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800" y="113798"/>
            <a:ext cx="914400" cy="914400"/>
          </a:xfrm>
          <a:prstGeom prst="rect">
            <a:avLst/>
          </a:prstGeom>
        </p:spPr>
      </p:pic>
      <p:sp>
        <p:nvSpPr>
          <p:cNvPr id="4" name="TextBox 3"/>
          <p:cNvSpPr txBox="1"/>
          <p:nvPr/>
        </p:nvSpPr>
        <p:spPr>
          <a:xfrm>
            <a:off x="0" y="1736084"/>
            <a:ext cx="12192000" cy="2523768"/>
          </a:xfrm>
          <a:prstGeom prst="rect">
            <a:avLst/>
          </a:prstGeom>
          <a:noFill/>
        </p:spPr>
        <p:txBody>
          <a:bodyPr wrap="square" rtlCol="0">
            <a:spAutoFit/>
          </a:bodyPr>
          <a:lstStyle/>
          <a:p>
            <a:r>
              <a:rPr lang="en-US" sz="2000" b="1" dirty="0" smtClean="0">
                <a:solidFill>
                  <a:schemeClr val="bg1"/>
                </a:solidFill>
                <a:latin typeface="Times New Roman" panose="02020603050405020304" pitchFamily="18" charset="0"/>
                <a:cs typeface="Times New Roman" panose="02020603050405020304" pitchFamily="18" charset="0"/>
              </a:rPr>
              <a:t>	Our Supreme Knight, Carl Anderson, has stated many times that we have a moral obligation to offer 	membership in the Knights of Columbus to every eligible Catholic Man.</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This offers them an opportunity to become a better CATHOLIC, FATHER, HUSBAND AND MAN. </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It gives men the chance to support their parish, give back to their community, grow in their faith and gain exclusive access to our top-rated insurance program to protect their family. </a:t>
            </a:r>
          </a:p>
          <a:p>
            <a:pPr marL="800100" lvl="1" indent="-342900">
              <a:buFont typeface="Wingdings" panose="05000000000000000000" pitchFamily="2" charset="2"/>
              <a:buChar char="Ø"/>
            </a:pPr>
            <a:endParaRPr lang="en-US" sz="2000" dirty="0" smtClean="0">
              <a:solidFill>
                <a:schemeClr val="bg1"/>
              </a:solidFill>
              <a:latin typeface="Times New Roman" panose="02020603050405020304" pitchFamily="18" charset="0"/>
              <a:cs typeface="Times New Roman" panose="02020603050405020304" pitchFamily="18" charset="0"/>
            </a:endParaRPr>
          </a:p>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455" y="4180675"/>
            <a:ext cx="2177145" cy="18288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2776" y="3952075"/>
            <a:ext cx="1830042" cy="2286000"/>
          </a:xfrm>
          <a:prstGeom prst="rect">
            <a:avLst/>
          </a:prstGeom>
        </p:spPr>
      </p:pic>
      <p:pic>
        <p:nvPicPr>
          <p:cNvPr id="9" name="Picture 8"/>
          <p:cNvPicPr>
            <a:picLocks noChangeAspect="1"/>
          </p:cNvPicPr>
          <p:nvPr/>
        </p:nvPicPr>
        <p:blipFill>
          <a:blip r:embed="rId5"/>
          <a:stretch>
            <a:fillRect/>
          </a:stretch>
        </p:blipFill>
        <p:spPr>
          <a:xfrm>
            <a:off x="4851400" y="3952075"/>
            <a:ext cx="2489199" cy="2286000"/>
          </a:xfrm>
          <a:prstGeom prst="rect">
            <a:avLst/>
          </a:prstGeom>
        </p:spPr>
      </p:pic>
    </p:spTree>
    <p:extLst>
      <p:ext uri="{BB962C8B-B14F-4D97-AF65-F5344CB8AC3E}">
        <p14:creationId xmlns:p14="http://schemas.microsoft.com/office/powerpoint/2010/main" val="1562104318"/>
      </p:ext>
    </p:extLst>
  </p:cSld>
  <p:clrMapOvr>
    <a:masterClrMapping/>
  </p:clrMapOvr>
  <mc:AlternateContent xmlns:mc="http://schemas.openxmlformats.org/markup-compatibility/2006">
    <mc:Choice xmlns:p14="http://schemas.microsoft.com/office/powerpoint/2010/main" Requires="p14">
      <p:transition spd="slow" p14:dur="800" advTm="20000">
        <p:circle/>
      </p:transition>
    </mc:Choice>
    <mc:Fallback>
      <p:transition spd="slow" advTm="20000">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97416"/>
            <a:ext cx="12192000" cy="1015663"/>
          </a:xfrm>
          <a:prstGeom prst="rect">
            <a:avLst/>
          </a:prstGeom>
          <a:noFill/>
        </p:spPr>
        <p:txBody>
          <a:bodyPr wrap="square" rtlCol="0">
            <a:spAutoFit/>
          </a:bodyPr>
          <a:lstStyle/>
          <a:p>
            <a:pPr lvl="0" algn="ctr">
              <a:defRPr/>
            </a:pPr>
            <a:r>
              <a:rPr lang="en-US" sz="6000" b="1" dirty="0">
                <a:ln w="19050">
                  <a:solidFill>
                    <a:prstClr val="black"/>
                  </a:solidFill>
                </a:ln>
                <a:solidFill>
                  <a:srgbClr val="CC9900"/>
                </a:solidFill>
                <a:latin typeface="Times New Roman" pitchFamily="18" charset="0"/>
                <a:cs typeface="Times New Roman" pitchFamily="18" charset="0"/>
              </a:rPr>
              <a:t>Star Council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800" y="113798"/>
            <a:ext cx="914400" cy="914400"/>
          </a:xfrm>
          <a:prstGeom prst="rect">
            <a:avLst/>
          </a:prstGeom>
        </p:spPr>
      </p:pic>
      <p:sp>
        <p:nvSpPr>
          <p:cNvPr id="4" name="TextBox 3"/>
          <p:cNvSpPr txBox="1"/>
          <p:nvPr/>
        </p:nvSpPr>
        <p:spPr>
          <a:xfrm>
            <a:off x="0" y="3017520"/>
            <a:ext cx="12192000" cy="1938992"/>
          </a:xfrm>
          <a:prstGeom prst="rect">
            <a:avLst/>
          </a:prstGeom>
          <a:noFill/>
        </p:spPr>
        <p:txBody>
          <a:bodyPr wrap="square" rtlCol="0">
            <a:spAutoFit/>
          </a:bodyPr>
          <a:lstStyle/>
          <a:p>
            <a:r>
              <a:rPr lang="en-US" sz="2000" b="1" dirty="0" smtClean="0">
                <a:solidFill>
                  <a:schemeClr val="bg1"/>
                </a:solidFill>
                <a:latin typeface="Times New Roman" panose="02020603050405020304" pitchFamily="18" charset="0"/>
                <a:cs typeface="Times New Roman" panose="02020603050405020304" pitchFamily="18" charset="0"/>
              </a:rPr>
              <a:t>	</a:t>
            </a:r>
            <a:r>
              <a:rPr lang="en-US" sz="2000" b="1" dirty="0">
                <a:solidFill>
                  <a:schemeClr val="bg1"/>
                </a:solidFill>
                <a:latin typeface="Times New Roman" panose="02020603050405020304" pitchFamily="18" charset="0"/>
                <a:cs typeface="Times New Roman" panose="02020603050405020304" pitchFamily="18" charset="0"/>
              </a:rPr>
              <a:t>Earn </a:t>
            </a:r>
            <a:r>
              <a:rPr lang="en-US" sz="2000" b="1" dirty="0" smtClean="0">
                <a:solidFill>
                  <a:schemeClr val="bg1"/>
                </a:solidFill>
                <a:latin typeface="Times New Roman" panose="02020603050405020304" pitchFamily="18" charset="0"/>
                <a:cs typeface="Times New Roman" panose="02020603050405020304" pitchFamily="18" charset="0"/>
              </a:rPr>
              <a:t>the Father </a:t>
            </a:r>
            <a:r>
              <a:rPr lang="en-US" sz="2000" b="1" dirty="0">
                <a:solidFill>
                  <a:schemeClr val="bg1"/>
                </a:solidFill>
                <a:latin typeface="Times New Roman" panose="02020603050405020304" pitchFamily="18" charset="0"/>
                <a:cs typeface="Times New Roman" panose="02020603050405020304" pitchFamily="18" charset="0"/>
              </a:rPr>
              <a:t>McGivney Award </a:t>
            </a:r>
            <a:r>
              <a:rPr lang="en-US" sz="2000" b="1" dirty="0" smtClean="0">
                <a:solidFill>
                  <a:schemeClr val="bg1"/>
                </a:solidFill>
                <a:latin typeface="Times New Roman" panose="02020603050405020304" pitchFamily="18" charset="0"/>
                <a:cs typeface="Times New Roman" panose="02020603050405020304" pitchFamily="18" charset="0"/>
              </a:rPr>
              <a:t>by achieving your </a:t>
            </a:r>
            <a:r>
              <a:rPr lang="en-US" sz="2000" b="1" dirty="0">
                <a:solidFill>
                  <a:schemeClr val="bg1"/>
                </a:solidFill>
                <a:latin typeface="Times New Roman" panose="02020603050405020304" pitchFamily="18" charset="0"/>
                <a:cs typeface="Times New Roman" panose="02020603050405020304" pitchFamily="18" charset="0"/>
              </a:rPr>
              <a:t>membership quota. </a:t>
            </a:r>
            <a:endParaRPr lang="en-US" sz="2000" b="1" dirty="0" smtClean="0">
              <a:solidFill>
                <a:schemeClr val="bg1"/>
              </a:solidFill>
              <a:latin typeface="Times New Roman" panose="02020603050405020304" pitchFamily="18" charset="0"/>
              <a:cs typeface="Times New Roman" panose="02020603050405020304" pitchFamily="18" charset="0"/>
            </a:endParaRP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The </a:t>
            </a:r>
            <a:r>
              <a:rPr lang="en-US" sz="2000" b="1" dirty="0">
                <a:solidFill>
                  <a:schemeClr val="bg1"/>
                </a:solidFill>
                <a:latin typeface="Times New Roman" panose="02020603050405020304" pitchFamily="18" charset="0"/>
                <a:cs typeface="Times New Roman" panose="02020603050405020304" pitchFamily="18" charset="0"/>
              </a:rPr>
              <a:t>quota for </a:t>
            </a:r>
            <a:r>
              <a:rPr lang="en-US" sz="2000" b="1" dirty="0" smtClean="0">
                <a:solidFill>
                  <a:schemeClr val="bg1"/>
                </a:solidFill>
                <a:latin typeface="Times New Roman" panose="02020603050405020304" pitchFamily="18" charset="0"/>
                <a:cs typeface="Times New Roman" panose="02020603050405020304" pitchFamily="18" charset="0"/>
              </a:rPr>
              <a:t>Councils is a </a:t>
            </a:r>
            <a:r>
              <a:rPr lang="en-US" sz="2000" b="1" dirty="0">
                <a:solidFill>
                  <a:schemeClr val="bg1"/>
                </a:solidFill>
                <a:latin typeface="Times New Roman" panose="02020603050405020304" pitchFamily="18" charset="0"/>
                <a:cs typeface="Times New Roman" panose="02020603050405020304" pitchFamily="18" charset="0"/>
              </a:rPr>
              <a:t>7 percent </a:t>
            </a:r>
            <a:r>
              <a:rPr lang="en-US" sz="2000" b="1" dirty="0" smtClean="0">
                <a:solidFill>
                  <a:schemeClr val="bg1"/>
                </a:solidFill>
                <a:latin typeface="Times New Roman" panose="02020603050405020304" pitchFamily="18" charset="0"/>
                <a:cs typeface="Times New Roman" panose="02020603050405020304" pitchFamily="18" charset="0"/>
              </a:rPr>
              <a:t>net increase </a:t>
            </a:r>
            <a:r>
              <a:rPr lang="en-US" sz="2000" b="1" dirty="0">
                <a:solidFill>
                  <a:schemeClr val="bg1"/>
                </a:solidFill>
                <a:latin typeface="Times New Roman" panose="02020603050405020304" pitchFamily="18" charset="0"/>
                <a:cs typeface="Times New Roman" panose="02020603050405020304" pitchFamily="18" charset="0"/>
              </a:rPr>
              <a:t>of the council's membership as of July 1.  The minimum quota is 4 and the maximum is 35</a:t>
            </a:r>
            <a:r>
              <a:rPr lang="en-US" sz="2000" b="1" dirty="0" smtClean="0">
                <a:solidFill>
                  <a:schemeClr val="bg1"/>
                </a:solidFill>
                <a:latin typeface="Times New Roman" panose="02020603050405020304" pitchFamily="18" charset="0"/>
                <a:cs typeface="Times New Roman" panose="02020603050405020304" pitchFamily="18" charset="0"/>
              </a:rPr>
              <a:t>.</a:t>
            </a:r>
          </a:p>
          <a:p>
            <a:pPr marL="1257300" lvl="2" indent="-342900">
              <a:buFont typeface="Wingdings" panose="05000000000000000000" pitchFamily="2" charset="2"/>
              <a:buChar char="Ø"/>
            </a:pPr>
            <a:r>
              <a:rPr lang="en-US" sz="2000" b="1" dirty="0">
                <a:solidFill>
                  <a:schemeClr val="bg1"/>
                </a:solidFill>
                <a:latin typeface="Times New Roman" panose="02020603050405020304" pitchFamily="18" charset="0"/>
                <a:cs typeface="Times New Roman" panose="02020603050405020304" pitchFamily="18" charset="0"/>
              </a:rPr>
              <a:t>Councils that attain Star Council status and achieve 200 percent of their net gain goal will receive the Double Star Council Award</a:t>
            </a:r>
            <a:r>
              <a:rPr lang="en-US" sz="2000" b="1" dirty="0" smtClean="0">
                <a:solidFill>
                  <a:schemeClr val="bg1"/>
                </a:solidFill>
                <a:latin typeface="Times New Roman" panose="02020603050405020304" pitchFamily="18" charset="0"/>
                <a:cs typeface="Times New Roman" panose="02020603050405020304" pitchFamily="18" charset="0"/>
              </a:rPr>
              <a:t>.</a:t>
            </a:r>
          </a:p>
          <a:p>
            <a:pPr marL="1257300" lvl="2" indent="-342900">
              <a:buFont typeface="Wingdings" panose="05000000000000000000" pitchFamily="2" charset="2"/>
              <a:buChar char="Ø"/>
            </a:pPr>
            <a:r>
              <a:rPr lang="en-US" sz="2000" b="1" dirty="0">
                <a:solidFill>
                  <a:schemeClr val="bg1"/>
                </a:solidFill>
                <a:latin typeface="Times New Roman" panose="02020603050405020304" pitchFamily="18" charset="0"/>
                <a:cs typeface="Times New Roman" panose="02020603050405020304" pitchFamily="18" charset="0"/>
              </a:rPr>
              <a:t>If they achieve 300 percent of their net gain goal they will receive the Triple Star Council Award.</a:t>
            </a:r>
            <a:endParaRPr lang="en-US" sz="2000" b="1" dirty="0" smtClean="0">
              <a:solidFill>
                <a:schemeClr val="bg1"/>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4159" y="170807"/>
            <a:ext cx="1579857" cy="2560320"/>
          </a:xfrm>
          <a:prstGeom prst="rect">
            <a:avLst/>
          </a:prstGeom>
        </p:spPr>
      </p:pic>
      <p:pic>
        <p:nvPicPr>
          <p:cNvPr id="9" name="Picture 8"/>
          <p:cNvPicPr>
            <a:picLocks noChangeAspect="1"/>
          </p:cNvPicPr>
          <p:nvPr/>
        </p:nvPicPr>
        <p:blipFill>
          <a:blip r:embed="rId4"/>
          <a:stretch>
            <a:fillRect/>
          </a:stretch>
        </p:blipFill>
        <p:spPr>
          <a:xfrm>
            <a:off x="614291" y="-46009"/>
            <a:ext cx="2333550" cy="3017520"/>
          </a:xfrm>
          <a:prstGeom prst="rect">
            <a:avLst/>
          </a:prstGeom>
        </p:spPr>
      </p:pic>
      <p:pic>
        <p:nvPicPr>
          <p:cNvPr id="6" name="Picture 5"/>
          <p:cNvPicPr>
            <a:picLocks noChangeAspect="1"/>
          </p:cNvPicPr>
          <p:nvPr/>
        </p:nvPicPr>
        <p:blipFill>
          <a:blip r:embed="rId5"/>
          <a:stretch>
            <a:fillRect/>
          </a:stretch>
        </p:blipFill>
        <p:spPr>
          <a:xfrm>
            <a:off x="1469343" y="4853186"/>
            <a:ext cx="1482777" cy="192024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54088" y="4910321"/>
            <a:ext cx="1483824" cy="192024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44159" y="4864129"/>
            <a:ext cx="1481951" cy="1920240"/>
          </a:xfrm>
          <a:prstGeom prst="rect">
            <a:avLst/>
          </a:prstGeom>
        </p:spPr>
      </p:pic>
    </p:spTree>
    <p:extLst>
      <p:ext uri="{BB962C8B-B14F-4D97-AF65-F5344CB8AC3E}">
        <p14:creationId xmlns:p14="http://schemas.microsoft.com/office/powerpoint/2010/main" val="1233094146"/>
      </p:ext>
    </p:extLst>
  </p:cSld>
  <p:clrMapOvr>
    <a:masterClrMapping/>
  </p:clrMapOvr>
  <mc:AlternateContent xmlns:mc="http://schemas.openxmlformats.org/markup-compatibility/2006">
    <mc:Choice xmlns:p14="http://schemas.microsoft.com/office/powerpoint/2010/main" Requires="p14">
      <p:transition spd="slow" p14:dur="800" advTm="20000">
        <p:circle/>
      </p:transition>
    </mc:Choice>
    <mc:Fallback>
      <p:transition spd="slow" advTm="20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500" fill="hold"/>
                                        <p:tgtEl>
                                          <p:spTgt spid="6"/>
                                        </p:tgtEl>
                                        <p:attrNameLst>
                                          <p:attrName>ppt_w</p:attrName>
                                        </p:attrNameLst>
                                      </p:cBhvr>
                                      <p:tavLst>
                                        <p:tav tm="0">
                                          <p:val>
                                            <p:fltVal val="0"/>
                                          </p:val>
                                        </p:tav>
                                        <p:tav tm="100000">
                                          <p:val>
                                            <p:strVal val="#ppt_w"/>
                                          </p:val>
                                        </p:tav>
                                      </p:tavLst>
                                    </p:anim>
                                    <p:anim calcmode="lin" valueType="num">
                                      <p:cBhvr>
                                        <p:cTn id="8" dur="1500" fill="hold"/>
                                        <p:tgtEl>
                                          <p:spTgt spid="6"/>
                                        </p:tgtEl>
                                        <p:attrNameLst>
                                          <p:attrName>ppt_h</p:attrName>
                                        </p:attrNameLst>
                                      </p:cBhvr>
                                      <p:tavLst>
                                        <p:tav tm="0">
                                          <p:val>
                                            <p:fltVal val="0"/>
                                          </p:val>
                                        </p:tav>
                                        <p:tav tm="100000">
                                          <p:val>
                                            <p:strVal val="#ppt_h"/>
                                          </p:val>
                                        </p:tav>
                                      </p:tavLst>
                                    </p:anim>
                                    <p:anim calcmode="lin" valueType="num">
                                      <p:cBhvr>
                                        <p:cTn id="9" dur="1500" fill="hold"/>
                                        <p:tgtEl>
                                          <p:spTgt spid="6"/>
                                        </p:tgtEl>
                                        <p:attrNameLst>
                                          <p:attrName>style.rotation</p:attrName>
                                        </p:attrNameLst>
                                      </p:cBhvr>
                                      <p:tavLst>
                                        <p:tav tm="0">
                                          <p:val>
                                            <p:fltVal val="90"/>
                                          </p:val>
                                        </p:tav>
                                        <p:tav tm="100000">
                                          <p:val>
                                            <p:fltVal val="0"/>
                                          </p:val>
                                        </p:tav>
                                      </p:tavLst>
                                    </p:anim>
                                    <p:animEffect transition="in" filter="fade">
                                      <p:cBhvr>
                                        <p:cTn id="10" dur="1500"/>
                                        <p:tgtEl>
                                          <p:spTgt spid="6"/>
                                        </p:tgtEl>
                                      </p:cBhvr>
                                    </p:animEffect>
                                  </p:childTnLst>
                                </p:cTn>
                              </p:par>
                            </p:childTnLst>
                          </p:cTn>
                        </p:par>
                        <p:par>
                          <p:cTn id="11" fill="hold">
                            <p:stCondLst>
                              <p:cond delay="1500"/>
                            </p:stCondLst>
                            <p:childTnLst>
                              <p:par>
                                <p:cTn id="12" presetID="31"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500" fill="hold"/>
                                        <p:tgtEl>
                                          <p:spTgt spid="10"/>
                                        </p:tgtEl>
                                        <p:attrNameLst>
                                          <p:attrName>ppt_w</p:attrName>
                                        </p:attrNameLst>
                                      </p:cBhvr>
                                      <p:tavLst>
                                        <p:tav tm="0">
                                          <p:val>
                                            <p:fltVal val="0"/>
                                          </p:val>
                                        </p:tav>
                                        <p:tav tm="100000">
                                          <p:val>
                                            <p:strVal val="#ppt_w"/>
                                          </p:val>
                                        </p:tav>
                                      </p:tavLst>
                                    </p:anim>
                                    <p:anim calcmode="lin" valueType="num">
                                      <p:cBhvr>
                                        <p:cTn id="15" dur="1500" fill="hold"/>
                                        <p:tgtEl>
                                          <p:spTgt spid="10"/>
                                        </p:tgtEl>
                                        <p:attrNameLst>
                                          <p:attrName>ppt_h</p:attrName>
                                        </p:attrNameLst>
                                      </p:cBhvr>
                                      <p:tavLst>
                                        <p:tav tm="0">
                                          <p:val>
                                            <p:fltVal val="0"/>
                                          </p:val>
                                        </p:tav>
                                        <p:tav tm="100000">
                                          <p:val>
                                            <p:strVal val="#ppt_h"/>
                                          </p:val>
                                        </p:tav>
                                      </p:tavLst>
                                    </p:anim>
                                    <p:anim calcmode="lin" valueType="num">
                                      <p:cBhvr>
                                        <p:cTn id="16" dur="1500" fill="hold"/>
                                        <p:tgtEl>
                                          <p:spTgt spid="10"/>
                                        </p:tgtEl>
                                        <p:attrNameLst>
                                          <p:attrName>style.rotation</p:attrName>
                                        </p:attrNameLst>
                                      </p:cBhvr>
                                      <p:tavLst>
                                        <p:tav tm="0">
                                          <p:val>
                                            <p:fltVal val="90"/>
                                          </p:val>
                                        </p:tav>
                                        <p:tav tm="100000">
                                          <p:val>
                                            <p:fltVal val="0"/>
                                          </p:val>
                                        </p:tav>
                                      </p:tavLst>
                                    </p:anim>
                                    <p:animEffect transition="in" filter="fade">
                                      <p:cBhvr>
                                        <p:cTn id="17" dur="1500"/>
                                        <p:tgtEl>
                                          <p:spTgt spid="10"/>
                                        </p:tgtEl>
                                      </p:cBhvr>
                                    </p:animEffect>
                                  </p:childTnLst>
                                </p:cTn>
                              </p:par>
                            </p:childTnLst>
                          </p:cTn>
                        </p:par>
                        <p:par>
                          <p:cTn id="18" fill="hold">
                            <p:stCondLst>
                              <p:cond delay="3000"/>
                            </p:stCondLst>
                            <p:childTnLst>
                              <p:par>
                                <p:cTn id="19" presetID="31"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500" fill="hold"/>
                                        <p:tgtEl>
                                          <p:spTgt spid="11"/>
                                        </p:tgtEl>
                                        <p:attrNameLst>
                                          <p:attrName>ppt_w</p:attrName>
                                        </p:attrNameLst>
                                      </p:cBhvr>
                                      <p:tavLst>
                                        <p:tav tm="0">
                                          <p:val>
                                            <p:fltVal val="0"/>
                                          </p:val>
                                        </p:tav>
                                        <p:tav tm="100000">
                                          <p:val>
                                            <p:strVal val="#ppt_w"/>
                                          </p:val>
                                        </p:tav>
                                      </p:tavLst>
                                    </p:anim>
                                    <p:anim calcmode="lin" valueType="num">
                                      <p:cBhvr>
                                        <p:cTn id="22" dur="1500" fill="hold"/>
                                        <p:tgtEl>
                                          <p:spTgt spid="11"/>
                                        </p:tgtEl>
                                        <p:attrNameLst>
                                          <p:attrName>ppt_h</p:attrName>
                                        </p:attrNameLst>
                                      </p:cBhvr>
                                      <p:tavLst>
                                        <p:tav tm="0">
                                          <p:val>
                                            <p:fltVal val="0"/>
                                          </p:val>
                                        </p:tav>
                                        <p:tav tm="100000">
                                          <p:val>
                                            <p:strVal val="#ppt_h"/>
                                          </p:val>
                                        </p:tav>
                                      </p:tavLst>
                                    </p:anim>
                                    <p:anim calcmode="lin" valueType="num">
                                      <p:cBhvr>
                                        <p:cTn id="23" dur="1500" fill="hold"/>
                                        <p:tgtEl>
                                          <p:spTgt spid="11"/>
                                        </p:tgtEl>
                                        <p:attrNameLst>
                                          <p:attrName>style.rotation</p:attrName>
                                        </p:attrNameLst>
                                      </p:cBhvr>
                                      <p:tavLst>
                                        <p:tav tm="0">
                                          <p:val>
                                            <p:fltVal val="90"/>
                                          </p:val>
                                        </p:tav>
                                        <p:tav tm="100000">
                                          <p:val>
                                            <p:fltVal val="0"/>
                                          </p:val>
                                        </p:tav>
                                      </p:tavLst>
                                    </p:anim>
                                    <p:animEffect transition="in" filter="fade">
                                      <p:cBhvr>
                                        <p:cTn id="24"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97416"/>
            <a:ext cx="12192000" cy="1015663"/>
          </a:xfrm>
          <a:prstGeom prst="rect">
            <a:avLst/>
          </a:prstGeom>
          <a:noFill/>
        </p:spPr>
        <p:txBody>
          <a:bodyPr wrap="square" rtlCol="0">
            <a:spAutoFit/>
          </a:bodyPr>
          <a:lstStyle/>
          <a:p>
            <a:pPr lvl="0" algn="ctr">
              <a:defRPr/>
            </a:pPr>
            <a:r>
              <a:rPr lang="en-US" sz="6000" b="1" dirty="0">
                <a:ln w="19050">
                  <a:solidFill>
                    <a:prstClr val="black"/>
                  </a:solidFill>
                </a:ln>
                <a:solidFill>
                  <a:srgbClr val="CC9900"/>
                </a:solidFill>
                <a:latin typeface="Times New Roman" pitchFamily="18" charset="0"/>
                <a:cs typeface="Times New Roman" pitchFamily="18" charset="0"/>
              </a:rPr>
              <a:t>Star Council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800" y="113798"/>
            <a:ext cx="914400" cy="914400"/>
          </a:xfrm>
          <a:prstGeom prst="rect">
            <a:avLst/>
          </a:prstGeom>
        </p:spPr>
      </p:pic>
      <p:sp>
        <p:nvSpPr>
          <p:cNvPr id="4" name="TextBox 3"/>
          <p:cNvSpPr txBox="1"/>
          <p:nvPr/>
        </p:nvSpPr>
        <p:spPr>
          <a:xfrm>
            <a:off x="0" y="2856998"/>
            <a:ext cx="12192000" cy="1938992"/>
          </a:xfrm>
          <a:prstGeom prst="rect">
            <a:avLst/>
          </a:prstGeom>
          <a:noFill/>
        </p:spPr>
        <p:txBody>
          <a:bodyPr wrap="square" rtlCol="0">
            <a:spAutoFit/>
          </a:bodyPr>
          <a:lstStyle/>
          <a:p>
            <a:r>
              <a:rPr lang="en-US" sz="2000" b="1" dirty="0" smtClean="0">
                <a:solidFill>
                  <a:schemeClr val="bg1"/>
                </a:solidFill>
                <a:latin typeface="Times New Roman" panose="02020603050405020304" pitchFamily="18" charset="0"/>
                <a:cs typeface="Times New Roman" panose="02020603050405020304" pitchFamily="18" charset="0"/>
              </a:rPr>
              <a:t>	</a:t>
            </a:r>
            <a:r>
              <a:rPr lang="en-US" sz="2000" b="1" dirty="0">
                <a:solidFill>
                  <a:schemeClr val="bg1"/>
                </a:solidFill>
                <a:latin typeface="Times New Roman" panose="02020603050405020304" pitchFamily="18" charset="0"/>
                <a:cs typeface="Times New Roman" panose="02020603050405020304" pitchFamily="18" charset="0"/>
              </a:rPr>
              <a:t>Earn the Founders’ </a:t>
            </a:r>
            <a:r>
              <a:rPr lang="en-US" sz="2000" b="1" dirty="0" smtClean="0">
                <a:solidFill>
                  <a:schemeClr val="bg1"/>
                </a:solidFill>
                <a:latin typeface="Times New Roman" panose="02020603050405020304" pitchFamily="18" charset="0"/>
                <a:cs typeface="Times New Roman" panose="02020603050405020304" pitchFamily="18" charset="0"/>
              </a:rPr>
              <a:t>Award for achieving your insurance </a:t>
            </a:r>
            <a:r>
              <a:rPr lang="en-US" sz="2000" b="1" dirty="0">
                <a:solidFill>
                  <a:schemeClr val="bg1"/>
                </a:solidFill>
                <a:latin typeface="Times New Roman" panose="02020603050405020304" pitchFamily="18" charset="0"/>
                <a:cs typeface="Times New Roman" panose="02020603050405020304" pitchFamily="18" charset="0"/>
              </a:rPr>
              <a:t>membership quota</a:t>
            </a:r>
            <a:r>
              <a:rPr lang="en-US" sz="2000" b="1" dirty="0" smtClean="0">
                <a:solidFill>
                  <a:schemeClr val="bg1"/>
                </a:solidFill>
                <a:latin typeface="Times New Roman" panose="02020603050405020304" pitchFamily="18" charset="0"/>
                <a:cs typeface="Times New Roman" panose="02020603050405020304" pitchFamily="18" charset="0"/>
              </a:rPr>
              <a:t>.</a:t>
            </a:r>
          </a:p>
          <a:p>
            <a:pPr marL="1257300" lvl="2" indent="-342900">
              <a:buFont typeface="Wingdings" panose="05000000000000000000" pitchFamily="2" charset="2"/>
              <a:buChar char="Ø"/>
            </a:pPr>
            <a:r>
              <a:rPr lang="en-US" sz="2000" b="1" dirty="0">
                <a:solidFill>
                  <a:schemeClr val="bg1"/>
                </a:solidFill>
                <a:latin typeface="Times New Roman" panose="02020603050405020304" pitchFamily="18" charset="0"/>
                <a:cs typeface="Times New Roman" panose="02020603050405020304" pitchFamily="18" charset="0"/>
              </a:rPr>
              <a:t>The quota for </a:t>
            </a:r>
            <a:r>
              <a:rPr lang="en-US" sz="2000" b="1" dirty="0" smtClean="0">
                <a:solidFill>
                  <a:schemeClr val="bg1"/>
                </a:solidFill>
                <a:latin typeface="Times New Roman" panose="02020603050405020304" pitchFamily="18" charset="0"/>
                <a:cs typeface="Times New Roman" panose="02020603050405020304" pitchFamily="18" charset="0"/>
              </a:rPr>
              <a:t>Councils </a:t>
            </a:r>
            <a:r>
              <a:rPr lang="en-US" sz="2000" b="1" dirty="0">
                <a:solidFill>
                  <a:schemeClr val="bg1"/>
                </a:solidFill>
                <a:latin typeface="Times New Roman" panose="02020603050405020304" pitchFamily="18" charset="0"/>
                <a:cs typeface="Times New Roman" panose="02020603050405020304" pitchFamily="18" charset="0"/>
              </a:rPr>
              <a:t>is a 2.5 percent net increase in insurance membership as of July 1 for the fraternal year</a:t>
            </a:r>
            <a:r>
              <a:rPr lang="en-US" sz="2000" b="1" dirty="0" smtClean="0">
                <a:solidFill>
                  <a:schemeClr val="bg1"/>
                </a:solidFill>
                <a:latin typeface="Times New Roman" panose="02020603050405020304" pitchFamily="18" charset="0"/>
                <a:cs typeface="Times New Roman" panose="02020603050405020304" pitchFamily="18" charset="0"/>
              </a:rPr>
              <a:t>.</a:t>
            </a:r>
          </a:p>
          <a:p>
            <a:pPr marL="1257300" lvl="2" indent="-342900">
              <a:buFont typeface="Wingdings" panose="05000000000000000000" pitchFamily="2" charset="2"/>
              <a:buChar char="Ø"/>
            </a:pPr>
            <a:r>
              <a:rPr lang="en-US" sz="2000" b="1" dirty="0">
                <a:solidFill>
                  <a:schemeClr val="bg1"/>
                </a:solidFill>
                <a:latin typeface="Times New Roman" panose="02020603050405020304" pitchFamily="18" charset="0"/>
                <a:cs typeface="Times New Roman" panose="02020603050405020304" pitchFamily="18" charset="0"/>
              </a:rPr>
              <a:t>The minimum quota is 3 and the maximum of 18</a:t>
            </a:r>
            <a:r>
              <a:rPr lang="en-US" sz="2000" b="1" dirty="0" smtClean="0">
                <a:solidFill>
                  <a:schemeClr val="bg1"/>
                </a:solidFill>
                <a:latin typeface="Times New Roman" panose="02020603050405020304" pitchFamily="18" charset="0"/>
                <a:cs typeface="Times New Roman" panose="02020603050405020304" pitchFamily="18" charset="0"/>
              </a:rPr>
              <a:t>.</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Work with your Field Agent and make sure he is aware of any 1</a:t>
            </a:r>
            <a:r>
              <a:rPr lang="en-US" sz="2000" b="1" baseline="30000" dirty="0" smtClean="0">
                <a:solidFill>
                  <a:schemeClr val="bg1"/>
                </a:solidFill>
                <a:latin typeface="Times New Roman" panose="02020603050405020304" pitchFamily="18" charset="0"/>
                <a:cs typeface="Times New Roman" panose="02020603050405020304" pitchFamily="18" charset="0"/>
              </a:rPr>
              <a:t>st</a:t>
            </a:r>
            <a:r>
              <a:rPr lang="en-US" sz="2000" b="1" dirty="0" smtClean="0">
                <a:solidFill>
                  <a:schemeClr val="bg1"/>
                </a:solidFill>
                <a:latin typeface="Times New Roman" panose="02020603050405020304" pitchFamily="18" charset="0"/>
                <a:cs typeface="Times New Roman" panose="02020603050405020304" pitchFamily="18" charset="0"/>
              </a:rPr>
              <a:t> Degrees that you have candidates attending.</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93200" y="-57793"/>
            <a:ext cx="2261068" cy="2926080"/>
          </a:xfrm>
          <a:prstGeom prst="rect">
            <a:avLst/>
          </a:prstGeom>
        </p:spPr>
      </p:pic>
      <p:pic>
        <p:nvPicPr>
          <p:cNvPr id="9" name="Picture 8"/>
          <p:cNvPicPr>
            <a:picLocks noChangeAspect="1"/>
          </p:cNvPicPr>
          <p:nvPr/>
        </p:nvPicPr>
        <p:blipFill>
          <a:blip r:embed="rId4"/>
          <a:stretch>
            <a:fillRect/>
          </a:stretch>
        </p:blipFill>
        <p:spPr>
          <a:xfrm>
            <a:off x="614291" y="0"/>
            <a:ext cx="2333550" cy="3017520"/>
          </a:xfrm>
          <a:prstGeom prst="rect">
            <a:avLst/>
          </a:prstGeom>
        </p:spPr>
      </p:pic>
    </p:spTree>
    <p:extLst>
      <p:ext uri="{BB962C8B-B14F-4D97-AF65-F5344CB8AC3E}">
        <p14:creationId xmlns:p14="http://schemas.microsoft.com/office/powerpoint/2010/main" val="4014475695"/>
      </p:ext>
    </p:extLst>
  </p:cSld>
  <p:clrMapOvr>
    <a:masterClrMapping/>
  </p:clrMapOvr>
  <mc:AlternateContent xmlns:mc="http://schemas.openxmlformats.org/markup-compatibility/2006">
    <mc:Choice xmlns:p14="http://schemas.microsoft.com/office/powerpoint/2010/main" Requires="p14">
      <p:transition spd="slow" p14:dur="800" advTm="20000">
        <p:circle/>
      </p:transition>
    </mc:Choice>
    <mc:Fallback>
      <p:transition spd="slow" advTm="20000">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05656" y="314475"/>
            <a:ext cx="5297883" cy="780356"/>
          </a:xfrm>
          <a:prstGeom prst="rect">
            <a:avLst/>
          </a:prstGeom>
        </p:spPr>
      </p:pic>
      <p:sp>
        <p:nvSpPr>
          <p:cNvPr id="3" name="Rectangle 2"/>
          <p:cNvSpPr/>
          <p:nvPr/>
        </p:nvSpPr>
        <p:spPr>
          <a:xfrm>
            <a:off x="3048000" y="1166843"/>
            <a:ext cx="6096000" cy="4524315"/>
          </a:xfrm>
          <a:prstGeom prst="rect">
            <a:avLst/>
          </a:prstGeom>
        </p:spPr>
        <p:txBody>
          <a:bodyPr>
            <a:spAutoFit/>
          </a:bodyPr>
          <a:lstStyle/>
          <a:p>
            <a:pPr marL="274320" lvl="0" indent="-342900" fontAlgn="base">
              <a:spcAft>
                <a:spcPct val="0"/>
              </a:spcAft>
              <a:buFontTx/>
              <a:buChar char="•"/>
            </a:pPr>
            <a:r>
              <a:rPr lang="en-US" sz="3200" kern="0" dirty="0">
                <a:solidFill>
                  <a:schemeClr val="bg1"/>
                </a:solidFill>
                <a:latin typeface="Trump Mediaeval"/>
              </a:rPr>
              <a:t>Grand Knight</a:t>
            </a:r>
          </a:p>
          <a:p>
            <a:pPr marL="274320" lvl="0" indent="-342900" fontAlgn="base">
              <a:spcAft>
                <a:spcPct val="0"/>
              </a:spcAft>
            </a:pPr>
            <a:endParaRPr lang="en-US" sz="3200" kern="0" dirty="0">
              <a:solidFill>
                <a:schemeClr val="bg1"/>
              </a:solidFill>
              <a:latin typeface="Trump Mediaeval"/>
            </a:endParaRPr>
          </a:p>
          <a:p>
            <a:pPr marL="274320" lvl="0" indent="-342900" fontAlgn="base">
              <a:spcAft>
                <a:spcPct val="0"/>
              </a:spcAft>
              <a:buFontTx/>
              <a:buChar char="•"/>
            </a:pPr>
            <a:r>
              <a:rPr lang="en-US" sz="3200" kern="0" dirty="0">
                <a:solidFill>
                  <a:schemeClr val="bg1"/>
                </a:solidFill>
                <a:latin typeface="Trump Mediaeval"/>
              </a:rPr>
              <a:t>Membership Director</a:t>
            </a:r>
          </a:p>
          <a:p>
            <a:pPr marL="274320" lvl="0" indent="-342900" fontAlgn="base">
              <a:spcAft>
                <a:spcPct val="0"/>
              </a:spcAft>
            </a:pPr>
            <a:endParaRPr lang="en-US" sz="3200" kern="0" dirty="0">
              <a:solidFill>
                <a:schemeClr val="bg1"/>
              </a:solidFill>
              <a:latin typeface="Trump Mediaeval"/>
            </a:endParaRPr>
          </a:p>
          <a:p>
            <a:pPr marL="274320" lvl="0" indent="-342900" fontAlgn="base">
              <a:spcAft>
                <a:spcPct val="0"/>
              </a:spcAft>
              <a:buFontTx/>
              <a:buChar char="•"/>
            </a:pPr>
            <a:r>
              <a:rPr lang="en-US" sz="3200" kern="0" dirty="0">
                <a:solidFill>
                  <a:schemeClr val="bg1"/>
                </a:solidFill>
                <a:latin typeface="Trump Mediaeval"/>
              </a:rPr>
              <a:t>Program Director</a:t>
            </a:r>
          </a:p>
          <a:p>
            <a:pPr marL="274320" lvl="0" indent="-342900" fontAlgn="base">
              <a:spcAft>
                <a:spcPct val="0"/>
              </a:spcAft>
            </a:pPr>
            <a:endParaRPr lang="en-US" sz="3200" kern="0" dirty="0">
              <a:solidFill>
                <a:schemeClr val="bg1"/>
              </a:solidFill>
              <a:latin typeface="Trump Mediaeval"/>
            </a:endParaRPr>
          </a:p>
          <a:p>
            <a:pPr marL="274320" lvl="0" indent="-342900" fontAlgn="base">
              <a:spcAft>
                <a:spcPct val="0"/>
              </a:spcAft>
              <a:buFontTx/>
              <a:buChar char="•"/>
            </a:pPr>
            <a:r>
              <a:rPr lang="en-US" sz="3200" kern="0" dirty="0">
                <a:solidFill>
                  <a:schemeClr val="bg1"/>
                </a:solidFill>
                <a:latin typeface="Trump Mediaeval"/>
              </a:rPr>
              <a:t>District Deputies</a:t>
            </a:r>
          </a:p>
          <a:p>
            <a:pPr marL="274320" lvl="0" indent="-342900" fontAlgn="base">
              <a:spcAft>
                <a:spcPct val="0"/>
              </a:spcAft>
              <a:buFontTx/>
              <a:buChar char="•"/>
            </a:pPr>
            <a:endParaRPr lang="en-US" sz="3200" kern="0" dirty="0">
              <a:solidFill>
                <a:schemeClr val="bg1"/>
              </a:solidFill>
              <a:latin typeface="Trump Mediaeval"/>
            </a:endParaRPr>
          </a:p>
          <a:p>
            <a:pPr marL="274320" lvl="0" indent="-342900" fontAlgn="base">
              <a:spcAft>
                <a:spcPct val="0"/>
              </a:spcAft>
              <a:buFontTx/>
              <a:buChar char="•"/>
            </a:pPr>
            <a:r>
              <a:rPr lang="en-US" sz="3200" kern="0" dirty="0">
                <a:solidFill>
                  <a:schemeClr val="bg1"/>
                </a:solidFill>
                <a:latin typeface="Trump Mediaeval"/>
              </a:rPr>
              <a:t>Agents</a:t>
            </a:r>
          </a:p>
        </p:txBody>
      </p:sp>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64465" y="1094831"/>
            <a:ext cx="890341" cy="2722157"/>
          </a:xfrm>
          <a:prstGeom prst="rect">
            <a:avLst/>
          </a:prstGeom>
        </p:spPr>
      </p:pic>
      <p:pic>
        <p:nvPicPr>
          <p:cNvPr id="5" name="Picture 4"/>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4052" t="39999" r="50000" b="32223"/>
          <a:stretch/>
        </p:blipFill>
        <p:spPr>
          <a:xfrm>
            <a:off x="7532985" y="3898778"/>
            <a:ext cx="953300" cy="953300"/>
          </a:xfrm>
          <a:prstGeom prst="rect">
            <a:avLst/>
          </a:prstGeom>
        </p:spPr>
      </p:pic>
      <p:pic>
        <p:nvPicPr>
          <p:cNvPr id="6" name="Picture 5"/>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5817" t="14072" r="51112" b="61599"/>
          <a:stretch/>
        </p:blipFill>
        <p:spPr>
          <a:xfrm>
            <a:off x="7548347" y="4888084"/>
            <a:ext cx="859617" cy="818335"/>
          </a:xfrm>
          <a:prstGeom prst="rect">
            <a:avLst/>
          </a:prstGeom>
        </p:spPr>
      </p:pic>
    </p:spTree>
    <p:extLst>
      <p:ext uri="{BB962C8B-B14F-4D97-AF65-F5344CB8AC3E}">
        <p14:creationId xmlns:p14="http://schemas.microsoft.com/office/powerpoint/2010/main" val="3444794773"/>
      </p:ext>
    </p:extLst>
  </p:cSld>
  <p:clrMapOvr>
    <a:masterClrMapping/>
  </p:clrMapOvr>
  <mc:AlternateContent xmlns:mc="http://schemas.openxmlformats.org/markup-compatibility/2006">
    <mc:Choice xmlns:p14="http://schemas.microsoft.com/office/powerpoint/2010/main" Requires="p14">
      <p:transition spd="slow" p14:dur="800" advTm="12000">
        <p:circle/>
      </p:transition>
    </mc:Choice>
    <mc:Fallback>
      <p:transition spd="slow" advTm="12000">
        <p:circl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97416"/>
            <a:ext cx="12192000" cy="1015663"/>
          </a:xfrm>
          <a:prstGeom prst="rect">
            <a:avLst/>
          </a:prstGeom>
          <a:noFill/>
        </p:spPr>
        <p:txBody>
          <a:bodyPr wrap="square" rtlCol="0">
            <a:spAutoFit/>
          </a:bodyPr>
          <a:lstStyle/>
          <a:p>
            <a:pPr lvl="0" algn="ctr">
              <a:defRPr/>
            </a:pPr>
            <a:r>
              <a:rPr lang="en-US" sz="6000" b="1" dirty="0">
                <a:ln w="19050">
                  <a:solidFill>
                    <a:prstClr val="black"/>
                  </a:solidFill>
                </a:ln>
                <a:solidFill>
                  <a:srgbClr val="CC9900"/>
                </a:solidFill>
                <a:latin typeface="Times New Roman" pitchFamily="18" charset="0"/>
                <a:cs typeface="Times New Roman" pitchFamily="18" charset="0"/>
              </a:rPr>
              <a:t>Star Council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800" y="113798"/>
            <a:ext cx="914400" cy="914400"/>
          </a:xfrm>
          <a:prstGeom prst="rect">
            <a:avLst/>
          </a:prstGeom>
        </p:spPr>
      </p:pic>
      <p:sp>
        <p:nvSpPr>
          <p:cNvPr id="4" name="TextBox 3"/>
          <p:cNvSpPr txBox="1"/>
          <p:nvPr/>
        </p:nvSpPr>
        <p:spPr>
          <a:xfrm>
            <a:off x="-390654" y="3099328"/>
            <a:ext cx="8415527" cy="1631216"/>
          </a:xfrm>
          <a:prstGeom prst="rect">
            <a:avLst/>
          </a:prstGeom>
          <a:noFill/>
        </p:spPr>
        <p:txBody>
          <a:bodyPr wrap="square" rtlCol="0">
            <a:spAutoFit/>
          </a:bodyPr>
          <a:lstStyle/>
          <a:p>
            <a:r>
              <a:rPr lang="en-US" sz="2000" b="1" dirty="0" smtClean="0">
                <a:solidFill>
                  <a:schemeClr val="bg1"/>
                </a:solidFill>
                <a:latin typeface="Times New Roman" panose="02020603050405020304" pitchFamily="18" charset="0"/>
                <a:cs typeface="Times New Roman" panose="02020603050405020304" pitchFamily="18" charset="0"/>
              </a:rPr>
              <a:t>	Keep track of your progress throughout the year with the Star 	Council Checklist.</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Post the checklist in a conspicuous place so that every member can see what progress is being made toward Star Council.</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Mark your Council’s progress on a regular basis.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89789">
            <a:off x="8055075" y="553334"/>
            <a:ext cx="3668356" cy="5669280"/>
          </a:xfrm>
          <a:prstGeom prst="rect">
            <a:avLst/>
          </a:prstGeom>
        </p:spPr>
      </p:pic>
      <p:pic>
        <p:nvPicPr>
          <p:cNvPr id="9" name="Picture 8"/>
          <p:cNvPicPr>
            <a:picLocks noChangeAspect="1"/>
          </p:cNvPicPr>
          <p:nvPr/>
        </p:nvPicPr>
        <p:blipFill>
          <a:blip r:embed="rId4"/>
          <a:stretch>
            <a:fillRect/>
          </a:stretch>
        </p:blipFill>
        <p:spPr>
          <a:xfrm>
            <a:off x="614291" y="0"/>
            <a:ext cx="2333550" cy="3017520"/>
          </a:xfrm>
          <a:prstGeom prst="rect">
            <a:avLst/>
          </a:prstGeom>
        </p:spPr>
      </p:pic>
    </p:spTree>
    <p:extLst>
      <p:ext uri="{BB962C8B-B14F-4D97-AF65-F5344CB8AC3E}">
        <p14:creationId xmlns:p14="http://schemas.microsoft.com/office/powerpoint/2010/main" val="3374872350"/>
      </p:ext>
    </p:extLst>
  </p:cSld>
  <p:clrMapOvr>
    <a:masterClrMapping/>
  </p:clrMapOvr>
  <mc:AlternateContent xmlns:mc="http://schemas.openxmlformats.org/markup-compatibility/2006">
    <mc:Choice xmlns:p14="http://schemas.microsoft.com/office/powerpoint/2010/main" Requires="p14">
      <p:transition spd="slow" p14:dur="800" advTm="15000">
        <p:circle/>
      </p:transition>
    </mc:Choice>
    <mc:Fallback>
      <p:transition spd="slow" advTm="15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028198"/>
            <a:ext cx="12192000" cy="707886"/>
          </a:xfrm>
          <a:prstGeom prst="rect">
            <a:avLst/>
          </a:prstGeom>
          <a:noFill/>
        </p:spPr>
        <p:txBody>
          <a:bodyPr wrap="square" rtlCol="0">
            <a:spAutoFit/>
          </a:bodyPr>
          <a:lstStyle/>
          <a:p>
            <a:pPr algn="ctr"/>
            <a:r>
              <a:rPr lang="en-US" sz="4000" dirty="0" smtClean="0"/>
              <a:t>Welcome Back, Brother Program</a:t>
            </a:r>
            <a:endParaRPr lang="en-US" sz="40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800" y="113798"/>
            <a:ext cx="914400" cy="914400"/>
          </a:xfrm>
          <a:prstGeom prst="rect">
            <a:avLst/>
          </a:prstGeom>
        </p:spPr>
      </p:pic>
      <p:sp>
        <p:nvSpPr>
          <p:cNvPr id="4" name="TextBox 3"/>
          <p:cNvSpPr txBox="1"/>
          <p:nvPr/>
        </p:nvSpPr>
        <p:spPr>
          <a:xfrm>
            <a:off x="0" y="1736084"/>
            <a:ext cx="12192000" cy="1015663"/>
          </a:xfrm>
          <a:prstGeom prst="rect">
            <a:avLst/>
          </a:prstGeom>
          <a:noFill/>
        </p:spPr>
        <p:txBody>
          <a:bodyPr wrap="square" rtlCol="0">
            <a:spAutoFit/>
          </a:bodyPr>
          <a:lstStyle/>
          <a:p>
            <a:r>
              <a:rPr lang="en-US" sz="2000" dirty="0" smtClean="0">
                <a:solidFill>
                  <a:schemeClr val="bg1"/>
                </a:solidFill>
                <a:latin typeface="Times New Roman" panose="02020603050405020304" pitchFamily="18" charset="0"/>
                <a:cs typeface="Times New Roman" panose="02020603050405020304" pitchFamily="18" charset="0"/>
              </a:rPr>
              <a:t>	</a:t>
            </a:r>
            <a:endParaRPr lang="en-US" sz="2000" b="1" dirty="0" smtClean="0">
              <a:solidFill>
                <a:schemeClr val="bg1"/>
              </a:solidFill>
              <a:latin typeface="Times New Roman" panose="02020603050405020304" pitchFamily="18" charset="0"/>
              <a:cs typeface="Times New Roman" panose="02020603050405020304" pitchFamily="18" charset="0"/>
            </a:endParaRPr>
          </a:p>
          <a:p>
            <a:pPr lvl="2"/>
            <a:endParaRPr lang="en-US" sz="2000" b="1" dirty="0" smtClean="0">
              <a:solidFill>
                <a:schemeClr val="bg1"/>
              </a:solidFill>
              <a:latin typeface="Times New Roman" panose="02020603050405020304" pitchFamily="18" charset="0"/>
              <a:cs typeface="Times New Roman" panose="02020603050405020304" pitchFamily="18" charset="0"/>
            </a:endParaRPr>
          </a:p>
          <a:p>
            <a:pPr marL="1257300" lvl="2" indent="-342900">
              <a:buFont typeface="Wingdings" panose="05000000000000000000" pitchFamily="2" charset="2"/>
              <a:buChar char="Ø"/>
            </a:pPr>
            <a:endParaRPr lang="en-US" sz="2000" b="1" dirty="0" smtClean="0">
              <a:solidFill>
                <a:schemeClr val="bg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6064" y="1736084"/>
            <a:ext cx="3319871" cy="5120640"/>
          </a:xfrm>
          <a:prstGeom prst="rect">
            <a:avLst/>
          </a:prstGeom>
        </p:spPr>
      </p:pic>
      <p:sp>
        <p:nvSpPr>
          <p:cNvPr id="7" name="TextBox 6"/>
          <p:cNvSpPr txBox="1"/>
          <p:nvPr/>
        </p:nvSpPr>
        <p:spPr>
          <a:xfrm>
            <a:off x="7755935" y="6511636"/>
            <a:ext cx="2145447" cy="369332"/>
          </a:xfrm>
          <a:prstGeom prst="rect">
            <a:avLst/>
          </a:prstGeom>
          <a:noFill/>
        </p:spPr>
        <p:txBody>
          <a:bodyPr wrap="square" rtlCol="0">
            <a:spAutoFit/>
          </a:bodyPr>
          <a:lstStyle/>
          <a:p>
            <a:r>
              <a:rPr lang="en-US" dirty="0" smtClean="0"/>
              <a:t>Brochure # 2689</a:t>
            </a:r>
            <a:endParaRPr lang="en-US" dirty="0"/>
          </a:p>
        </p:txBody>
      </p:sp>
    </p:spTree>
    <p:extLst>
      <p:ext uri="{BB962C8B-B14F-4D97-AF65-F5344CB8AC3E}">
        <p14:creationId xmlns:p14="http://schemas.microsoft.com/office/powerpoint/2010/main" val="3445121258"/>
      </p:ext>
    </p:extLst>
  </p:cSld>
  <p:clrMapOvr>
    <a:masterClrMapping/>
  </p:clrMapOvr>
  <mc:AlternateContent xmlns:mc="http://schemas.openxmlformats.org/markup-compatibility/2006">
    <mc:Choice xmlns:p14="http://schemas.microsoft.com/office/powerpoint/2010/main" Requires="p14">
      <p:transition spd="slow" p14:dur="800" advTm="10000">
        <p:circle/>
      </p:transition>
    </mc:Choice>
    <mc:Fallback>
      <p:transition spd="slow" advTm="10000">
        <p:circl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028198"/>
            <a:ext cx="12192000" cy="707886"/>
          </a:xfrm>
          <a:prstGeom prst="rect">
            <a:avLst/>
          </a:prstGeom>
          <a:noFill/>
        </p:spPr>
        <p:txBody>
          <a:bodyPr wrap="square" rtlCol="0">
            <a:spAutoFit/>
          </a:bodyPr>
          <a:lstStyle/>
          <a:p>
            <a:pPr algn="ctr"/>
            <a:r>
              <a:rPr lang="en-US" sz="4000" dirty="0" smtClean="0"/>
              <a:t>Welcome Back, Brother Program</a:t>
            </a:r>
            <a:endParaRPr lang="en-US" sz="40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800" y="113798"/>
            <a:ext cx="914400" cy="914400"/>
          </a:xfrm>
          <a:prstGeom prst="rect">
            <a:avLst/>
          </a:prstGeom>
        </p:spPr>
      </p:pic>
      <p:sp>
        <p:nvSpPr>
          <p:cNvPr id="4" name="TextBox 3"/>
          <p:cNvSpPr txBox="1"/>
          <p:nvPr/>
        </p:nvSpPr>
        <p:spPr>
          <a:xfrm>
            <a:off x="0" y="1736084"/>
            <a:ext cx="12192000" cy="5016758"/>
          </a:xfrm>
          <a:prstGeom prst="rect">
            <a:avLst/>
          </a:prstGeom>
          <a:noFill/>
        </p:spPr>
        <p:txBody>
          <a:bodyPr wrap="square" rtlCol="0">
            <a:spAutoFit/>
          </a:bodyPr>
          <a:lstStyle/>
          <a:p>
            <a:r>
              <a:rPr lang="en-US" sz="2000" dirty="0" smtClean="0">
                <a:solidFill>
                  <a:schemeClr val="bg1"/>
                </a:solidFill>
                <a:latin typeface="Times New Roman" panose="02020603050405020304" pitchFamily="18" charset="0"/>
                <a:cs typeface="Times New Roman" panose="02020603050405020304" pitchFamily="18" charset="0"/>
              </a:rPr>
              <a:t>	</a:t>
            </a:r>
            <a:r>
              <a:rPr lang="en-US" sz="2000" b="1" dirty="0">
                <a:solidFill>
                  <a:schemeClr val="bg1"/>
                </a:solidFill>
                <a:latin typeface="Times New Roman" panose="02020603050405020304" pitchFamily="18" charset="0"/>
                <a:cs typeface="Times New Roman" panose="02020603050405020304" pitchFamily="18" charset="0"/>
              </a:rPr>
              <a:t>Former Knights are men who are familiar with the ideals of </a:t>
            </a:r>
            <a:r>
              <a:rPr lang="en-US" sz="2000" b="1" dirty="0" err="1">
                <a:solidFill>
                  <a:schemeClr val="bg1"/>
                </a:solidFill>
                <a:latin typeface="Times New Roman" panose="02020603050405020304" pitchFamily="18" charset="0"/>
                <a:cs typeface="Times New Roman" panose="02020603050405020304" pitchFamily="18" charset="0"/>
              </a:rPr>
              <a:t>Columbianism</a:t>
            </a:r>
            <a:r>
              <a:rPr lang="en-US" sz="2000" b="1" dirty="0">
                <a:solidFill>
                  <a:schemeClr val="bg1"/>
                </a:solidFill>
                <a:latin typeface="Times New Roman" panose="02020603050405020304" pitchFamily="18" charset="0"/>
                <a:cs typeface="Times New Roman" panose="02020603050405020304" pitchFamily="18" charset="0"/>
              </a:rPr>
              <a:t>. They left the Order at one </a:t>
            </a:r>
            <a:r>
              <a:rPr lang="en-US" sz="2000" b="1" dirty="0" smtClean="0">
                <a:solidFill>
                  <a:schemeClr val="bg1"/>
                </a:solidFill>
                <a:latin typeface="Times New Roman" panose="02020603050405020304" pitchFamily="18" charset="0"/>
                <a:cs typeface="Times New Roman" panose="02020603050405020304" pitchFamily="18" charset="0"/>
              </a:rPr>
              <a:t>	time </a:t>
            </a:r>
            <a:r>
              <a:rPr lang="en-US" sz="2000" b="1" dirty="0">
                <a:solidFill>
                  <a:schemeClr val="bg1"/>
                </a:solidFill>
                <a:latin typeface="Times New Roman" panose="02020603050405020304" pitchFamily="18" charset="0"/>
                <a:cs typeface="Times New Roman" panose="02020603050405020304" pitchFamily="18" charset="0"/>
              </a:rPr>
              <a:t>but represent a pool of prospects that councils should not overlook in striving for membership </a:t>
            </a:r>
            <a:r>
              <a:rPr lang="en-US" sz="2000" b="1" dirty="0" smtClean="0">
                <a:solidFill>
                  <a:schemeClr val="bg1"/>
                </a:solidFill>
                <a:latin typeface="Times New Roman" panose="02020603050405020304" pitchFamily="18" charset="0"/>
                <a:cs typeface="Times New Roman" panose="02020603050405020304" pitchFamily="18" charset="0"/>
              </a:rPr>
              <a:t>	growth</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smtClean="0">
                <a:solidFill>
                  <a:schemeClr val="bg1"/>
                </a:solidFill>
                <a:latin typeface="Times New Roman" panose="02020603050405020304" pitchFamily="18" charset="0"/>
                <a:cs typeface="Times New Roman" panose="02020603050405020304" pitchFamily="18" charset="0"/>
              </a:rPr>
              <a:t>This can be especially helpful when, at the end of the year, you may be one or two members 	shy of your quota.</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Appoint </a:t>
            </a:r>
            <a:r>
              <a:rPr lang="en-US" sz="2000" b="1" dirty="0">
                <a:solidFill>
                  <a:schemeClr val="bg1"/>
                </a:solidFill>
                <a:latin typeface="Times New Roman" panose="02020603050405020304" pitchFamily="18" charset="0"/>
                <a:cs typeface="Times New Roman" panose="02020603050405020304" pitchFamily="18" charset="0"/>
              </a:rPr>
              <a:t>a special “Welcome Back Brother” committee specifically to recruit former members. </a:t>
            </a:r>
            <a:endParaRPr lang="en-US" sz="2000" b="1" dirty="0" smtClean="0">
              <a:solidFill>
                <a:schemeClr val="bg1"/>
              </a:solidFill>
              <a:latin typeface="Times New Roman" panose="02020603050405020304" pitchFamily="18" charset="0"/>
              <a:cs typeface="Times New Roman" panose="02020603050405020304" pitchFamily="18" charset="0"/>
            </a:endParaRP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Past Grand Knights </a:t>
            </a:r>
            <a:r>
              <a:rPr lang="en-US" sz="2000" b="1" dirty="0">
                <a:solidFill>
                  <a:schemeClr val="bg1"/>
                </a:solidFill>
                <a:latin typeface="Times New Roman" panose="02020603050405020304" pitchFamily="18" charset="0"/>
                <a:cs typeface="Times New Roman" panose="02020603050405020304" pitchFamily="18" charset="0"/>
              </a:rPr>
              <a:t>familiar with circumstances of earlier departures are especially suited to serve on this committee</a:t>
            </a:r>
            <a:r>
              <a:rPr lang="en-US" sz="2000" b="1" dirty="0" smtClean="0">
                <a:solidFill>
                  <a:schemeClr val="bg1"/>
                </a:solidFill>
                <a:latin typeface="Times New Roman" panose="02020603050405020304" pitchFamily="18" charset="0"/>
                <a:cs typeface="Times New Roman" panose="02020603050405020304" pitchFamily="18" charset="0"/>
              </a:rPr>
              <a:t>.</a:t>
            </a:r>
          </a:p>
          <a:p>
            <a:pPr marL="1257300" lvl="2" indent="-342900">
              <a:buFont typeface="Wingdings" panose="05000000000000000000" pitchFamily="2" charset="2"/>
              <a:buChar char="Ø"/>
            </a:pPr>
            <a:r>
              <a:rPr lang="en-US" sz="2000" b="1" dirty="0">
                <a:solidFill>
                  <a:schemeClr val="bg1"/>
                </a:solidFill>
                <a:latin typeface="Times New Roman" panose="02020603050405020304" pitchFamily="18" charset="0"/>
                <a:cs typeface="Times New Roman" panose="02020603050405020304" pitchFamily="18" charset="0"/>
              </a:rPr>
              <a:t>Obtain a list of “Former Members” (those who took withdrawals/suspensions) and “Inactive Insurance Members” (those who took withdrawals/suspensions but maintain K of C insurance policies) </a:t>
            </a:r>
            <a:r>
              <a:rPr lang="en-US" sz="2000" b="1" dirty="0" smtClean="0">
                <a:solidFill>
                  <a:schemeClr val="bg1"/>
                </a:solidFill>
                <a:latin typeface="Times New Roman" panose="02020603050405020304" pitchFamily="18" charset="0"/>
                <a:cs typeface="Times New Roman" panose="02020603050405020304" pitchFamily="18" charset="0"/>
              </a:rPr>
              <a:t>from your District Deputy. </a:t>
            </a:r>
            <a:r>
              <a:rPr lang="en-US" sz="2000" b="1" dirty="0">
                <a:solidFill>
                  <a:schemeClr val="bg1"/>
                </a:solidFill>
                <a:latin typeface="Times New Roman" panose="02020603050405020304" pitchFamily="18" charset="0"/>
                <a:cs typeface="Times New Roman" panose="02020603050405020304" pitchFamily="18" charset="0"/>
              </a:rPr>
              <a:t>Check with your </a:t>
            </a:r>
            <a:r>
              <a:rPr lang="en-US" sz="2000" b="1" dirty="0" smtClean="0">
                <a:solidFill>
                  <a:schemeClr val="bg1"/>
                </a:solidFill>
                <a:latin typeface="Times New Roman" panose="02020603050405020304" pitchFamily="18" charset="0"/>
                <a:cs typeface="Times New Roman" panose="02020603050405020304" pitchFamily="18" charset="0"/>
              </a:rPr>
              <a:t>Financial Secretary </a:t>
            </a:r>
            <a:r>
              <a:rPr lang="en-US" sz="2000" b="1" dirty="0">
                <a:solidFill>
                  <a:schemeClr val="bg1"/>
                </a:solidFill>
                <a:latin typeface="Times New Roman" panose="02020603050405020304" pitchFamily="18" charset="0"/>
                <a:cs typeface="Times New Roman" panose="02020603050405020304" pitchFamily="18" charset="0"/>
              </a:rPr>
              <a:t>for additional names and most recent addresses.</a:t>
            </a:r>
          </a:p>
          <a:p>
            <a:pPr marL="1257300" lvl="2" indent="-342900">
              <a:buFont typeface="Wingdings" panose="05000000000000000000" pitchFamily="2" charset="2"/>
              <a:buChar char="Ø"/>
            </a:pPr>
            <a:r>
              <a:rPr lang="en-US" sz="2000" b="1" dirty="0">
                <a:solidFill>
                  <a:schemeClr val="bg1"/>
                </a:solidFill>
                <a:latin typeface="Times New Roman" panose="02020603050405020304" pitchFamily="18" charset="0"/>
                <a:cs typeface="Times New Roman" panose="02020603050405020304" pitchFamily="18" charset="0"/>
              </a:rPr>
              <a:t>Review the list to determine former members known to be residing in the area who are eligible for membership.</a:t>
            </a:r>
          </a:p>
          <a:p>
            <a:pPr marL="1257300" lvl="2" indent="-342900">
              <a:buFont typeface="Wingdings" panose="05000000000000000000" pitchFamily="2" charset="2"/>
              <a:buChar char="Ø"/>
            </a:pPr>
            <a:r>
              <a:rPr lang="en-US" sz="2000" b="1" dirty="0">
                <a:solidFill>
                  <a:schemeClr val="bg1"/>
                </a:solidFill>
                <a:latin typeface="Times New Roman" panose="02020603050405020304" pitchFamily="18" charset="0"/>
                <a:cs typeface="Times New Roman" panose="02020603050405020304" pitchFamily="18" charset="0"/>
              </a:rPr>
              <a:t>Prepare information for a presentation for former members highlighting changes, new programs/activities/benefits and recent </a:t>
            </a:r>
            <a:r>
              <a:rPr lang="en-US" sz="2000" b="1" dirty="0" smtClean="0">
                <a:solidFill>
                  <a:schemeClr val="bg1"/>
                </a:solidFill>
                <a:latin typeface="Times New Roman" panose="02020603050405020304" pitchFamily="18" charset="0"/>
                <a:cs typeface="Times New Roman" panose="02020603050405020304" pitchFamily="18" charset="0"/>
              </a:rPr>
              <a:t>Council </a:t>
            </a:r>
            <a:r>
              <a:rPr lang="en-US" sz="2000" b="1" dirty="0">
                <a:solidFill>
                  <a:schemeClr val="bg1"/>
                </a:solidFill>
                <a:latin typeface="Times New Roman" panose="02020603050405020304" pitchFamily="18" charset="0"/>
                <a:cs typeface="Times New Roman" panose="02020603050405020304" pitchFamily="18" charset="0"/>
              </a:rPr>
              <a:t>achievements.</a:t>
            </a:r>
          </a:p>
          <a:p>
            <a:pPr marL="1257300" lvl="2" indent="-342900">
              <a:buFont typeface="Wingdings" panose="05000000000000000000" pitchFamily="2" charset="2"/>
              <a:buChar char="Ø"/>
            </a:pPr>
            <a:r>
              <a:rPr lang="en-US" sz="2000" b="1" dirty="0">
                <a:solidFill>
                  <a:schemeClr val="bg1"/>
                </a:solidFill>
                <a:latin typeface="Times New Roman" panose="02020603050405020304" pitchFamily="18" charset="0"/>
                <a:cs typeface="Times New Roman" panose="02020603050405020304" pitchFamily="18" charset="0"/>
              </a:rPr>
              <a:t>Order recruitment materials from knightsgear.com. Prepare kits of materials for distribution</a:t>
            </a:r>
            <a:r>
              <a:rPr lang="en-US" sz="2000" b="1" dirty="0" smtClean="0">
                <a:solidFill>
                  <a:schemeClr val="bg1"/>
                </a:solidFill>
                <a:latin typeface="Times New Roman" panose="02020603050405020304" pitchFamily="18" charset="0"/>
                <a:cs typeface="Times New Roman" panose="02020603050405020304" pitchFamily="18" charset="0"/>
              </a:rPr>
              <a:t>.</a:t>
            </a:r>
            <a:endParaRPr lang="en-US" sz="2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4898768"/>
      </p:ext>
    </p:extLst>
  </p:cSld>
  <p:clrMapOvr>
    <a:masterClrMapping/>
  </p:clrMapOvr>
  <mc:AlternateContent xmlns:mc="http://schemas.openxmlformats.org/markup-compatibility/2006">
    <mc:Choice xmlns:p14="http://schemas.microsoft.com/office/powerpoint/2010/main" Requires="p14">
      <p:transition spd="slow" p14:dur="800" advTm="25000">
        <p:circle/>
      </p:transition>
    </mc:Choice>
    <mc:Fallback>
      <p:transition spd="slow" advTm="25000">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028198"/>
            <a:ext cx="12192000" cy="707886"/>
          </a:xfrm>
          <a:prstGeom prst="rect">
            <a:avLst/>
          </a:prstGeom>
          <a:noFill/>
        </p:spPr>
        <p:txBody>
          <a:bodyPr wrap="square" rtlCol="0">
            <a:spAutoFit/>
          </a:bodyPr>
          <a:lstStyle/>
          <a:p>
            <a:pPr algn="ctr"/>
            <a:r>
              <a:rPr lang="en-US" sz="4000" dirty="0" smtClean="0"/>
              <a:t>Welcome Back, Brother Program</a:t>
            </a:r>
            <a:endParaRPr lang="en-US" sz="40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800" y="113798"/>
            <a:ext cx="914400" cy="914400"/>
          </a:xfrm>
          <a:prstGeom prst="rect">
            <a:avLst/>
          </a:prstGeom>
        </p:spPr>
      </p:pic>
      <p:sp>
        <p:nvSpPr>
          <p:cNvPr id="4" name="TextBox 3"/>
          <p:cNvSpPr txBox="1"/>
          <p:nvPr/>
        </p:nvSpPr>
        <p:spPr>
          <a:xfrm>
            <a:off x="0" y="1736084"/>
            <a:ext cx="12192000" cy="4093428"/>
          </a:xfrm>
          <a:prstGeom prst="rect">
            <a:avLst/>
          </a:prstGeom>
          <a:noFill/>
        </p:spPr>
        <p:txBody>
          <a:bodyPr wrap="square" rtlCol="0">
            <a:spAutoFit/>
          </a:bodyPr>
          <a:lstStyle/>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Contact </a:t>
            </a:r>
            <a:r>
              <a:rPr lang="en-US" sz="2000" b="1" dirty="0">
                <a:solidFill>
                  <a:schemeClr val="bg1"/>
                </a:solidFill>
                <a:latin typeface="Times New Roman" panose="02020603050405020304" pitchFamily="18" charset="0"/>
                <a:cs typeface="Times New Roman" panose="02020603050405020304" pitchFamily="18" charset="0"/>
              </a:rPr>
              <a:t>each former member by phone to arrange a personal visit or invite them to a reception for former members.</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If </a:t>
            </a:r>
            <a:r>
              <a:rPr lang="en-US" sz="2000" b="1" dirty="0">
                <a:solidFill>
                  <a:schemeClr val="bg1"/>
                </a:solidFill>
                <a:latin typeface="Times New Roman" panose="02020603050405020304" pitchFamily="18" charset="0"/>
                <a:cs typeface="Times New Roman" panose="02020603050405020304" pitchFamily="18" charset="0"/>
              </a:rPr>
              <a:t>conducting personal visits, tailor presentations to highlight new changes/benefits, etc.</a:t>
            </a:r>
          </a:p>
          <a:p>
            <a:pPr marL="1257300" lvl="2" indent="-342900">
              <a:buFont typeface="Wingdings" panose="05000000000000000000" pitchFamily="2" charset="2"/>
              <a:buChar char="Ø"/>
            </a:pPr>
            <a:r>
              <a:rPr lang="en-US" sz="2000" b="1" dirty="0">
                <a:solidFill>
                  <a:schemeClr val="bg1"/>
                </a:solidFill>
                <a:latin typeface="Times New Roman" panose="02020603050405020304" pitchFamily="18" charset="0"/>
                <a:cs typeface="Times New Roman" panose="02020603050405020304" pitchFamily="18" charset="0"/>
              </a:rPr>
              <a:t>If planning a “Welcome Back” or former-member reception, use the open house procedures. Be sure to invite your </a:t>
            </a:r>
            <a:r>
              <a:rPr lang="en-US" sz="2000" b="1" dirty="0" smtClean="0">
                <a:solidFill>
                  <a:schemeClr val="bg1"/>
                </a:solidFill>
                <a:latin typeface="Times New Roman" panose="02020603050405020304" pitchFamily="18" charset="0"/>
                <a:cs typeface="Times New Roman" panose="02020603050405020304" pitchFamily="18" charset="0"/>
              </a:rPr>
              <a:t>Council Chaplain </a:t>
            </a:r>
            <a:r>
              <a:rPr lang="en-US" sz="2000" b="1" dirty="0">
                <a:solidFill>
                  <a:schemeClr val="bg1"/>
                </a:solidFill>
                <a:latin typeface="Times New Roman" panose="02020603050405020304" pitchFamily="18" charset="0"/>
                <a:cs typeface="Times New Roman" panose="02020603050405020304" pitchFamily="18" charset="0"/>
              </a:rPr>
              <a:t>and </a:t>
            </a:r>
            <a:r>
              <a:rPr lang="en-US" sz="2000" b="1" dirty="0" smtClean="0">
                <a:solidFill>
                  <a:schemeClr val="bg1"/>
                </a:solidFill>
                <a:latin typeface="Times New Roman" panose="02020603050405020304" pitchFamily="18" charset="0"/>
                <a:cs typeface="Times New Roman" panose="02020603050405020304" pitchFamily="18" charset="0"/>
              </a:rPr>
              <a:t>Field Agent </a:t>
            </a:r>
            <a:r>
              <a:rPr lang="en-US" sz="2000" b="1" dirty="0">
                <a:solidFill>
                  <a:schemeClr val="bg1"/>
                </a:solidFill>
                <a:latin typeface="Times New Roman" panose="02020603050405020304" pitchFamily="18" charset="0"/>
                <a:cs typeface="Times New Roman" panose="02020603050405020304" pitchFamily="18" charset="0"/>
              </a:rPr>
              <a:t>to speak at the event.</a:t>
            </a:r>
          </a:p>
          <a:p>
            <a:pPr marL="1257300" lvl="2" indent="-342900">
              <a:buFont typeface="Wingdings" panose="05000000000000000000" pitchFamily="2" charset="2"/>
              <a:buChar char="Ø"/>
            </a:pPr>
            <a:r>
              <a:rPr lang="en-US" sz="2000" b="1" dirty="0">
                <a:solidFill>
                  <a:schemeClr val="bg1"/>
                </a:solidFill>
                <a:latin typeface="Times New Roman" panose="02020603050405020304" pitchFamily="18" charset="0"/>
                <a:cs typeface="Times New Roman" panose="02020603050405020304" pitchFamily="18" charset="0"/>
              </a:rPr>
              <a:t>Ask every former member visited or those at </a:t>
            </a:r>
            <a:r>
              <a:rPr lang="en-US" sz="2000" b="1" dirty="0" smtClean="0">
                <a:solidFill>
                  <a:schemeClr val="bg1"/>
                </a:solidFill>
                <a:latin typeface="Times New Roman" panose="02020603050405020304" pitchFamily="18" charset="0"/>
                <a:cs typeface="Times New Roman" panose="02020603050405020304" pitchFamily="18" charset="0"/>
              </a:rPr>
              <a:t>the reception </a:t>
            </a:r>
            <a:r>
              <a:rPr lang="en-US" sz="2000" b="1" dirty="0">
                <a:solidFill>
                  <a:schemeClr val="bg1"/>
                </a:solidFill>
                <a:latin typeface="Times New Roman" panose="02020603050405020304" pitchFamily="18" charset="0"/>
                <a:cs typeface="Times New Roman" panose="02020603050405020304" pitchFamily="18" charset="0"/>
              </a:rPr>
              <a:t>to sign </a:t>
            </a:r>
            <a:r>
              <a:rPr lang="en-US" sz="2000" b="1" dirty="0" smtClean="0">
                <a:solidFill>
                  <a:schemeClr val="bg1"/>
                </a:solidFill>
                <a:latin typeface="Times New Roman" panose="02020603050405020304" pitchFamily="18" charset="0"/>
                <a:cs typeface="Times New Roman" panose="02020603050405020304" pitchFamily="18" charset="0"/>
              </a:rPr>
              <a:t>a form 100 </a:t>
            </a:r>
            <a:r>
              <a:rPr lang="en-US" sz="2000" b="1" dirty="0">
                <a:solidFill>
                  <a:schemeClr val="bg1"/>
                </a:solidFill>
                <a:latin typeface="Times New Roman" panose="02020603050405020304" pitchFamily="18" charset="0"/>
                <a:cs typeface="Times New Roman" panose="02020603050405020304" pitchFamily="18" charset="0"/>
              </a:rPr>
              <a:t>to renew membership.</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Reactivating </a:t>
            </a:r>
            <a:r>
              <a:rPr lang="en-US" sz="2000" b="1" dirty="0">
                <a:solidFill>
                  <a:schemeClr val="bg1"/>
                </a:solidFill>
                <a:latin typeface="Times New Roman" panose="02020603050405020304" pitchFamily="18" charset="0"/>
                <a:cs typeface="Times New Roman" panose="02020603050405020304" pitchFamily="18" charset="0"/>
              </a:rPr>
              <a:t>inactive insurance members counts as an addition for both membership and insurance quotas toward earning the Father McGivney and Founders’ Awards.</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Reinstatements</a:t>
            </a:r>
            <a:r>
              <a:rPr lang="en-US" sz="2000" b="1" dirty="0">
                <a:solidFill>
                  <a:schemeClr val="bg1"/>
                </a:solidFill>
                <a:latin typeface="Times New Roman" panose="02020603050405020304" pitchFamily="18" charset="0"/>
                <a:cs typeface="Times New Roman" panose="02020603050405020304" pitchFamily="18" charset="0"/>
              </a:rPr>
              <a:t>, readmissions or reapplications of associate members counts as membership additions for the Father McGivney Award.</a:t>
            </a:r>
            <a:endParaRPr lang="en-US" sz="2000" b="1" dirty="0" smtClean="0">
              <a:solidFill>
                <a:schemeClr val="bg1"/>
              </a:solidFill>
              <a:latin typeface="Times New Roman" panose="02020603050405020304" pitchFamily="18" charset="0"/>
              <a:cs typeface="Times New Roman" panose="02020603050405020304" pitchFamily="18" charset="0"/>
            </a:endParaRPr>
          </a:p>
          <a:p>
            <a:pPr lvl="2"/>
            <a:endParaRPr lang="en-US" sz="2000" b="1" dirty="0" smtClean="0">
              <a:solidFill>
                <a:schemeClr val="bg1"/>
              </a:solidFill>
              <a:latin typeface="Times New Roman" panose="02020603050405020304" pitchFamily="18" charset="0"/>
              <a:cs typeface="Times New Roman" panose="02020603050405020304" pitchFamily="18" charset="0"/>
            </a:endParaRPr>
          </a:p>
          <a:p>
            <a:pPr marL="1257300" lvl="2" indent="-342900">
              <a:buFont typeface="Wingdings" panose="05000000000000000000" pitchFamily="2" charset="2"/>
              <a:buChar char="Ø"/>
            </a:pPr>
            <a:endParaRPr lang="en-US" sz="2000" b="1" dirty="0" smtClean="0">
              <a:solidFill>
                <a:schemeClr val="bg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5968443" y="5043772"/>
            <a:ext cx="1603718" cy="1737360"/>
          </a:xfrm>
          <a:prstGeom prst="rect">
            <a:avLst/>
          </a:prstGeom>
        </p:spPr>
      </p:pic>
    </p:spTree>
    <p:extLst>
      <p:ext uri="{BB962C8B-B14F-4D97-AF65-F5344CB8AC3E}">
        <p14:creationId xmlns:p14="http://schemas.microsoft.com/office/powerpoint/2010/main" val="788571925"/>
      </p:ext>
    </p:extLst>
  </p:cSld>
  <p:clrMapOvr>
    <a:masterClrMapping/>
  </p:clrMapOvr>
  <mc:AlternateContent xmlns:mc="http://schemas.openxmlformats.org/markup-compatibility/2006">
    <mc:Choice xmlns:p14="http://schemas.microsoft.com/office/powerpoint/2010/main" Requires="p14">
      <p:transition spd="slow" p14:dur="800" advTm="25000">
        <p:circle/>
      </p:transition>
    </mc:Choice>
    <mc:Fallback>
      <p:transition spd="slow" advTm="25000">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028198"/>
            <a:ext cx="12192000" cy="5386090"/>
          </a:xfrm>
          <a:prstGeom prst="rect">
            <a:avLst/>
          </a:prstGeom>
          <a:noFill/>
        </p:spPr>
        <p:txBody>
          <a:bodyPr wrap="square" rtlCol="0">
            <a:spAutoFit/>
          </a:bodyPr>
          <a:lstStyle/>
          <a:p>
            <a:pPr lvl="0" algn="ctr">
              <a:defRPr/>
            </a:pPr>
            <a:r>
              <a:rPr lang="en-US" sz="6600" b="1" dirty="0" smtClean="0">
                <a:ln w="19050">
                  <a:solidFill>
                    <a:srgbClr val="FFFFFF"/>
                  </a:solidFill>
                </a:ln>
                <a:solidFill>
                  <a:schemeClr val="bg1"/>
                </a:solidFill>
                <a:latin typeface="Times New Roman" pitchFamily="18" charset="0"/>
                <a:cs typeface="Times New Roman" pitchFamily="18" charset="0"/>
              </a:rPr>
              <a:t>Why should you and every member of the Order be proud to be a Knight and eager to share that experience with others?</a:t>
            </a:r>
            <a:endParaRPr lang="en-US" sz="6600" dirty="0" smtClean="0">
              <a:solidFill>
                <a:schemeClr val="bg1"/>
              </a:solidFill>
            </a:endParaRPr>
          </a:p>
          <a:p>
            <a:pPr algn="ctr"/>
            <a:endParaRPr lang="en-US" sz="4000" dirty="0"/>
          </a:p>
          <a:p>
            <a:pPr algn="ctr"/>
            <a:endParaRPr lang="en-US" sz="40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800" y="113798"/>
            <a:ext cx="914400" cy="914400"/>
          </a:xfrm>
          <a:prstGeom prst="rect">
            <a:avLst/>
          </a:prstGeom>
        </p:spPr>
      </p:pic>
      <p:sp>
        <p:nvSpPr>
          <p:cNvPr id="7" name="TextBox 6"/>
          <p:cNvSpPr txBox="1"/>
          <p:nvPr/>
        </p:nvSpPr>
        <p:spPr>
          <a:xfrm>
            <a:off x="0" y="1736084"/>
            <a:ext cx="12192000" cy="400110"/>
          </a:xfrm>
          <a:prstGeom prst="rect">
            <a:avLst/>
          </a:prstGeom>
          <a:noFill/>
        </p:spPr>
        <p:txBody>
          <a:bodyPr wrap="square" rtlCol="0">
            <a:spAutoFit/>
          </a:bodyPr>
          <a:lstStyle/>
          <a:p>
            <a:r>
              <a:rPr lang="en-US" sz="2000" dirty="0" smtClean="0">
                <a:solidFill>
                  <a:schemeClr val="bg1"/>
                </a:solidFill>
                <a:latin typeface="Times New Roman" panose="02020603050405020304" pitchFamily="18" charset="0"/>
                <a:cs typeface="Times New Roman" panose="02020603050405020304" pitchFamily="18" charset="0"/>
              </a:rPr>
              <a:t>	</a:t>
            </a:r>
            <a:endParaRPr lang="en-US" sz="2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7673814"/>
      </p:ext>
    </p:extLst>
  </p:cSld>
  <p:clrMapOvr>
    <a:masterClrMapping/>
  </p:clrMapOvr>
  <mc:AlternateContent xmlns:mc="http://schemas.openxmlformats.org/markup-compatibility/2006">
    <mc:Choice xmlns:p14="http://schemas.microsoft.com/office/powerpoint/2010/main" Requires="p14">
      <p:transition spd="slow" p14:dur="800" advTm="22000">
        <p:circle/>
      </p:transition>
    </mc:Choice>
    <mc:Fallback>
      <p:transition spd="slow" advTm="22000">
        <p:circl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028198"/>
            <a:ext cx="12192000" cy="1323439"/>
          </a:xfrm>
          <a:prstGeom prst="rect">
            <a:avLst/>
          </a:prstGeom>
          <a:noFill/>
        </p:spPr>
        <p:txBody>
          <a:bodyPr wrap="square" rtlCol="0">
            <a:spAutoFit/>
          </a:bodyPr>
          <a:lstStyle/>
          <a:p>
            <a:pPr algn="ctr"/>
            <a:endParaRPr lang="en-US" sz="4000" dirty="0"/>
          </a:p>
          <a:p>
            <a:pPr algn="ctr"/>
            <a:endParaRPr lang="en-US" sz="4000" dirty="0"/>
          </a:p>
        </p:txBody>
      </p:sp>
      <p:sp>
        <p:nvSpPr>
          <p:cNvPr id="7" name="TextBox 6"/>
          <p:cNvSpPr txBox="1"/>
          <p:nvPr/>
        </p:nvSpPr>
        <p:spPr>
          <a:xfrm>
            <a:off x="0" y="1736084"/>
            <a:ext cx="12192000" cy="400110"/>
          </a:xfrm>
          <a:prstGeom prst="rect">
            <a:avLst/>
          </a:prstGeom>
          <a:noFill/>
        </p:spPr>
        <p:txBody>
          <a:bodyPr wrap="square" rtlCol="0">
            <a:spAutoFit/>
          </a:bodyPr>
          <a:lstStyle/>
          <a:p>
            <a:r>
              <a:rPr lang="en-US" sz="2000" dirty="0" smtClean="0">
                <a:solidFill>
                  <a:schemeClr val="bg1"/>
                </a:solidFill>
                <a:latin typeface="Times New Roman" panose="02020603050405020304" pitchFamily="18" charset="0"/>
                <a:cs typeface="Times New Roman" panose="02020603050405020304" pitchFamily="18" charset="0"/>
              </a:rPr>
              <a:t>	</a:t>
            </a:r>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4" name="1 So That the World May Know New Hop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600075"/>
            <a:ext cx="12192000" cy="5656263"/>
          </a:xfrm>
          <a:prstGeom prst="rect">
            <a:avLst/>
          </a:prstGeom>
        </p:spPr>
      </p:pic>
    </p:spTree>
    <p:extLst>
      <p:ext uri="{BB962C8B-B14F-4D97-AF65-F5344CB8AC3E}">
        <p14:creationId xmlns:p14="http://schemas.microsoft.com/office/powerpoint/2010/main" val="1055608913"/>
      </p:ext>
    </p:extLst>
  </p:cSld>
  <p:clrMapOvr>
    <a:masterClrMapping/>
  </p:clrMapOvr>
  <mc:AlternateContent xmlns:mc="http://schemas.openxmlformats.org/markup-compatibility/2006">
    <mc:Choice xmlns:p14="http://schemas.microsoft.com/office/powerpoint/2010/main" Requires="p14">
      <p:transition spd="slow" p14:dur="800" advTm="121000">
        <p:circle/>
      </p:transition>
    </mc:Choice>
    <mc:Fallback>
      <p:transition spd="slow" advTm="121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5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028198"/>
            <a:ext cx="12192000" cy="5386090"/>
          </a:xfrm>
          <a:prstGeom prst="rect">
            <a:avLst/>
          </a:prstGeom>
          <a:noFill/>
        </p:spPr>
        <p:txBody>
          <a:bodyPr wrap="square" rtlCol="0">
            <a:spAutoFit/>
          </a:bodyPr>
          <a:lstStyle/>
          <a:p>
            <a:pPr lvl="0" algn="ctr">
              <a:defRPr/>
            </a:pPr>
            <a:r>
              <a:rPr lang="en-US" sz="8800" b="1" dirty="0" smtClean="0">
                <a:ln w="19050">
                  <a:solidFill>
                    <a:srgbClr val="FFFFFF"/>
                  </a:solidFill>
                </a:ln>
                <a:solidFill>
                  <a:schemeClr val="bg1"/>
                </a:solidFill>
                <a:latin typeface="Times New Roman" pitchFamily="18" charset="0"/>
                <a:cs typeface="Times New Roman" pitchFamily="18" charset="0"/>
              </a:rPr>
              <a:t>“Don’t worry, the Knights of Columbus will be there.”</a:t>
            </a:r>
            <a:endParaRPr lang="en-US" sz="8800" dirty="0" smtClean="0">
              <a:solidFill>
                <a:schemeClr val="bg1"/>
              </a:solidFill>
            </a:endParaRPr>
          </a:p>
          <a:p>
            <a:pPr algn="ctr"/>
            <a:endParaRPr lang="en-US" sz="4000" dirty="0"/>
          </a:p>
          <a:p>
            <a:pPr algn="ctr"/>
            <a:endParaRPr lang="en-US" sz="40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800" y="113798"/>
            <a:ext cx="914400" cy="914400"/>
          </a:xfrm>
          <a:prstGeom prst="rect">
            <a:avLst/>
          </a:prstGeom>
        </p:spPr>
      </p:pic>
      <p:sp>
        <p:nvSpPr>
          <p:cNvPr id="7" name="TextBox 6"/>
          <p:cNvSpPr txBox="1"/>
          <p:nvPr/>
        </p:nvSpPr>
        <p:spPr>
          <a:xfrm>
            <a:off x="0" y="1736084"/>
            <a:ext cx="12192000" cy="400110"/>
          </a:xfrm>
          <a:prstGeom prst="rect">
            <a:avLst/>
          </a:prstGeom>
          <a:noFill/>
        </p:spPr>
        <p:txBody>
          <a:bodyPr wrap="square" rtlCol="0">
            <a:spAutoFit/>
          </a:bodyPr>
          <a:lstStyle/>
          <a:p>
            <a:r>
              <a:rPr lang="en-US" sz="2000" dirty="0" smtClean="0">
                <a:solidFill>
                  <a:schemeClr val="bg1"/>
                </a:solidFill>
                <a:latin typeface="Times New Roman" panose="02020603050405020304" pitchFamily="18" charset="0"/>
                <a:cs typeface="Times New Roman" panose="02020603050405020304" pitchFamily="18" charset="0"/>
              </a:rPr>
              <a:t>	</a:t>
            </a:r>
            <a:endParaRPr lang="en-US" sz="2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6074794"/>
      </p:ext>
    </p:extLst>
  </p:cSld>
  <p:clrMapOvr>
    <a:masterClrMapping/>
  </p:clrMapOvr>
  <mc:AlternateContent xmlns:mc="http://schemas.openxmlformats.org/markup-compatibility/2006">
    <mc:Choice xmlns:p14="http://schemas.microsoft.com/office/powerpoint/2010/main" Requires="p14">
      <p:transition spd="slow" p14:dur="800" advTm="15000">
        <p:circle/>
      </p:transition>
    </mc:Choice>
    <mc:Fallback>
      <p:transition spd="slow" advTm="15000">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upreme Knight on Membershi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10000" y="2143125"/>
            <a:ext cx="4572000" cy="2571750"/>
          </a:xfrm>
          <a:prstGeom prst="rect">
            <a:avLst/>
          </a:prstGeom>
        </p:spPr>
      </p:pic>
    </p:spTree>
    <p:extLst>
      <p:ext uri="{BB962C8B-B14F-4D97-AF65-F5344CB8AC3E}">
        <p14:creationId xmlns:p14="http://schemas.microsoft.com/office/powerpoint/2010/main" val="1263342575"/>
      </p:ext>
    </p:extLst>
  </p:cSld>
  <p:clrMapOvr>
    <a:masterClrMapping/>
  </p:clrMapOvr>
  <mc:AlternateContent xmlns:mc="http://schemas.openxmlformats.org/markup-compatibility/2006">
    <mc:Choice xmlns:p14="http://schemas.microsoft.com/office/powerpoint/2010/main" Requires="p14">
      <p:transition spd="slow" p14:dur="800" advTm="316000">
        <p:circle/>
      </p:transition>
    </mc:Choice>
    <mc:Fallback>
      <p:transition spd="slow" advTm="316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6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028198"/>
            <a:ext cx="12192000" cy="707886"/>
          </a:xfrm>
          <a:prstGeom prst="rect">
            <a:avLst/>
          </a:prstGeom>
          <a:noFill/>
        </p:spPr>
        <p:txBody>
          <a:bodyPr wrap="square" rtlCol="0">
            <a:spAutoFit/>
          </a:bodyPr>
          <a:lstStyle/>
          <a:p>
            <a:pPr algn="ctr"/>
            <a:r>
              <a:rPr lang="en-US" sz="4000" dirty="0" smtClean="0"/>
              <a:t>We Are Here To Help!</a:t>
            </a:r>
            <a:endParaRPr lang="en-US" sz="40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800" y="113798"/>
            <a:ext cx="914400" cy="914400"/>
          </a:xfrm>
          <a:prstGeom prst="rect">
            <a:avLst/>
          </a:prstGeom>
        </p:spPr>
      </p:pic>
      <p:sp>
        <p:nvSpPr>
          <p:cNvPr id="7" name="TextBox 6"/>
          <p:cNvSpPr txBox="1"/>
          <p:nvPr/>
        </p:nvSpPr>
        <p:spPr>
          <a:xfrm>
            <a:off x="0" y="1736084"/>
            <a:ext cx="12192000" cy="2862322"/>
          </a:xfrm>
          <a:prstGeom prst="rect">
            <a:avLst/>
          </a:prstGeom>
          <a:noFill/>
        </p:spPr>
        <p:txBody>
          <a:bodyPr wrap="square" rtlCol="0">
            <a:spAutoFit/>
          </a:bodyPr>
          <a:lstStyle/>
          <a:p>
            <a:r>
              <a:rPr lang="en-US" sz="2000" dirty="0" smtClean="0">
                <a:solidFill>
                  <a:schemeClr val="bg1"/>
                </a:solidFill>
                <a:latin typeface="Times New Roman" panose="02020603050405020304" pitchFamily="18" charset="0"/>
                <a:cs typeface="Times New Roman" panose="02020603050405020304" pitchFamily="18" charset="0"/>
              </a:rPr>
              <a:t>	</a:t>
            </a:r>
            <a:r>
              <a:rPr lang="en-US" sz="2000" b="1" dirty="0" smtClean="0">
                <a:solidFill>
                  <a:schemeClr val="bg1"/>
                </a:solidFill>
                <a:latin typeface="Times New Roman" panose="02020603050405020304" pitchFamily="18" charset="0"/>
                <a:cs typeface="Times New Roman" panose="02020603050405020304" pitchFamily="18" charset="0"/>
              </a:rPr>
              <a:t>The State Membership Team is here to help you with any aspect of Recruitment, Retention, 			New Council Development or Council Reactivation. </a:t>
            </a:r>
          </a:p>
          <a:p>
            <a:r>
              <a:rPr lang="en-US" sz="2000" b="1" dirty="0" smtClean="0">
                <a:solidFill>
                  <a:schemeClr val="bg1"/>
                </a:solidFill>
                <a:latin typeface="Times New Roman" panose="02020603050405020304" pitchFamily="18" charset="0"/>
                <a:cs typeface="Times New Roman" panose="02020603050405020304" pitchFamily="18" charset="0"/>
              </a:rPr>
              <a:t>	Please don’t hesitate to call upon us for help</a:t>
            </a:r>
            <a:r>
              <a:rPr lang="en-US" sz="2000" b="1" dirty="0">
                <a:solidFill>
                  <a:schemeClr val="bg1"/>
                </a:solidFill>
                <a:latin typeface="Times New Roman" panose="02020603050405020304" pitchFamily="18" charset="0"/>
                <a:cs typeface="Times New Roman" panose="02020603050405020304" pitchFamily="18" charset="0"/>
              </a:rPr>
              <a:t>!</a:t>
            </a:r>
            <a:endParaRPr lang="en-US" sz="2000" b="1" dirty="0" smtClean="0">
              <a:solidFill>
                <a:schemeClr val="bg1"/>
              </a:solidFill>
              <a:latin typeface="Times New Roman" panose="02020603050405020304" pitchFamily="18" charset="0"/>
              <a:cs typeface="Times New Roman" panose="02020603050405020304" pitchFamily="18" charset="0"/>
            </a:endParaRPr>
          </a:p>
          <a:p>
            <a:r>
              <a:rPr lang="en-US" sz="2000" b="1" dirty="0" smtClean="0">
                <a:solidFill>
                  <a:schemeClr val="bg1"/>
                </a:solidFill>
                <a:latin typeface="Times New Roman" panose="02020603050405020304" pitchFamily="18" charset="0"/>
                <a:cs typeface="Times New Roman" panose="02020603050405020304" pitchFamily="18" charset="0"/>
              </a:rPr>
              <a:t>	We will:</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Assist with Church Drives, we’ll help you prepare, speak at Masses and hand out literature.</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Come to your Council to speak about Membership.</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Work with your Officers on Retention.</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Attend Degrees and speak on the Shining Knight Award.</a:t>
            </a:r>
          </a:p>
          <a:p>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7360" y="4503581"/>
            <a:ext cx="3468624" cy="2017776"/>
          </a:xfrm>
          <a:prstGeom prst="rect">
            <a:avLst/>
          </a:prstGeom>
        </p:spPr>
      </p:pic>
    </p:spTree>
    <p:extLst>
      <p:ext uri="{BB962C8B-B14F-4D97-AF65-F5344CB8AC3E}">
        <p14:creationId xmlns:p14="http://schemas.microsoft.com/office/powerpoint/2010/main" val="1089493995"/>
      </p:ext>
    </p:extLst>
  </p:cSld>
  <p:clrMapOvr>
    <a:masterClrMapping/>
  </p:clrMapOvr>
  <mc:AlternateContent xmlns:mc="http://schemas.openxmlformats.org/markup-compatibility/2006">
    <mc:Choice xmlns:p14="http://schemas.microsoft.com/office/powerpoint/2010/main" Requires="p14">
      <p:transition spd="slow" p14:dur="800" advTm="15000">
        <p:circle/>
      </p:transition>
    </mc:Choice>
    <mc:Fallback>
      <p:transition spd="slow" advTm="15000">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9813" y="4831714"/>
            <a:ext cx="2932374" cy="2646468"/>
          </a:xfrm>
          <a:prstGeom prst="rect">
            <a:avLst/>
          </a:prstGeom>
        </p:spPr>
      </p:pic>
      <p:sp>
        <p:nvSpPr>
          <p:cNvPr id="2" name="TextBox 1"/>
          <p:cNvSpPr txBox="1"/>
          <p:nvPr/>
        </p:nvSpPr>
        <p:spPr>
          <a:xfrm>
            <a:off x="0" y="1028198"/>
            <a:ext cx="12192000" cy="707886"/>
          </a:xfrm>
          <a:prstGeom prst="rect">
            <a:avLst/>
          </a:prstGeom>
          <a:noFill/>
        </p:spPr>
        <p:txBody>
          <a:bodyPr wrap="square" rtlCol="0">
            <a:spAutoFit/>
          </a:bodyPr>
          <a:lstStyle/>
          <a:p>
            <a:pPr algn="ctr"/>
            <a:r>
              <a:rPr lang="en-US" sz="4000" dirty="0" smtClean="0"/>
              <a:t>Membership Recruitment</a:t>
            </a:r>
            <a:endParaRPr lang="en-US" sz="40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113798"/>
            <a:ext cx="914400" cy="914400"/>
          </a:xfrm>
          <a:prstGeom prst="rect">
            <a:avLst/>
          </a:prstGeom>
        </p:spPr>
      </p:pic>
      <p:sp>
        <p:nvSpPr>
          <p:cNvPr id="4" name="TextBox 3"/>
          <p:cNvSpPr txBox="1"/>
          <p:nvPr/>
        </p:nvSpPr>
        <p:spPr>
          <a:xfrm>
            <a:off x="0" y="1736084"/>
            <a:ext cx="12192000" cy="3447098"/>
          </a:xfrm>
          <a:prstGeom prst="rect">
            <a:avLst/>
          </a:prstGeom>
          <a:noFill/>
        </p:spPr>
        <p:txBody>
          <a:bodyPr wrap="square" rtlCol="0">
            <a:spAutoFit/>
          </a:bodyPr>
          <a:lstStyle/>
          <a:p>
            <a:pPr lvl="1"/>
            <a:r>
              <a:rPr lang="en-US" sz="2000" b="1" dirty="0" smtClean="0">
                <a:solidFill>
                  <a:schemeClr val="bg1"/>
                </a:solidFill>
                <a:latin typeface="Times New Roman" panose="02020603050405020304" pitchFamily="18" charset="0"/>
                <a:cs typeface="Times New Roman" panose="02020603050405020304" pitchFamily="18" charset="0"/>
              </a:rPr>
              <a:t>	It is the responsibility of every member of the Order to assist in the recruitment of new members.</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Recruitment is a 12 month, 365 day a year job. WE DON’T TAKE THE SUMMER OFF!</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Ensuring membership growth helps everyone, your Council, State and Supreme.</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At every Council meeting membership should be discussed and plans put in place.</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At every Council meeting Officers should make sure to have form 100s to give to every member in attendance, always carry a form 100 with you!</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Schedule a 1</a:t>
            </a:r>
            <a:r>
              <a:rPr lang="en-US" sz="2000" b="1" baseline="30000" dirty="0" smtClean="0">
                <a:solidFill>
                  <a:schemeClr val="bg1"/>
                </a:solidFill>
                <a:latin typeface="Times New Roman" panose="02020603050405020304" pitchFamily="18" charset="0"/>
                <a:cs typeface="Times New Roman" panose="02020603050405020304" pitchFamily="18" charset="0"/>
              </a:rPr>
              <a:t>st</a:t>
            </a:r>
            <a:r>
              <a:rPr lang="en-US" sz="2000" b="1" dirty="0" smtClean="0">
                <a:solidFill>
                  <a:schemeClr val="bg1"/>
                </a:solidFill>
                <a:latin typeface="Times New Roman" panose="02020603050405020304" pitchFamily="18" charset="0"/>
                <a:cs typeface="Times New Roman" panose="02020603050405020304" pitchFamily="18" charset="0"/>
              </a:rPr>
              <a:t> Degree every month or on a regular basis if possible and make sure the dates and locations are posted on the State website.</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Every member should be tasked with asking at least one person a month to join the Order.</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Men won’t join if we don’t ask them to!</a:t>
            </a:r>
          </a:p>
          <a:p>
            <a:endParaRPr lang="en-US" dirty="0"/>
          </a:p>
        </p:txBody>
      </p:sp>
      <p:sp>
        <p:nvSpPr>
          <p:cNvPr id="9" name="Oval Callout 8"/>
          <p:cNvSpPr>
            <a:spLocks noChangeAspect="1"/>
          </p:cNvSpPr>
          <p:nvPr/>
        </p:nvSpPr>
        <p:spPr>
          <a:xfrm>
            <a:off x="7773339" y="4532804"/>
            <a:ext cx="2710873" cy="890427"/>
          </a:xfrm>
          <a:prstGeom prst="wedgeEllipseCallout">
            <a:avLst>
              <a:gd name="adj1" fmla="val -81238"/>
              <a:gd name="adj2" fmla="val 294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Jack, why aren’t you a member of the Knights?</a:t>
            </a:r>
            <a:endParaRPr lang="en-US" sz="1200" dirty="0"/>
          </a:p>
        </p:txBody>
      </p:sp>
      <p:sp>
        <p:nvSpPr>
          <p:cNvPr id="11" name="Rounded Rectangular Callout 10"/>
          <p:cNvSpPr/>
          <p:nvPr/>
        </p:nvSpPr>
        <p:spPr>
          <a:xfrm>
            <a:off x="1222469" y="5817490"/>
            <a:ext cx="2743200" cy="589924"/>
          </a:xfrm>
          <a:prstGeom prst="wedgeRoundRectCallout">
            <a:avLst>
              <a:gd name="adj1" fmla="val 73307"/>
              <a:gd name="adj2" fmla="val -6514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Pat, no one has ever asked me to join!</a:t>
            </a:r>
            <a:endParaRPr lang="en-US" sz="1200" dirty="0"/>
          </a:p>
        </p:txBody>
      </p:sp>
      <p:pic>
        <p:nvPicPr>
          <p:cNvPr id="5" name="Picture 4"/>
          <p:cNvPicPr>
            <a:picLocks noChangeAspect="1"/>
          </p:cNvPicPr>
          <p:nvPr/>
        </p:nvPicPr>
        <p:blipFill>
          <a:blip r:embed="rId4"/>
          <a:stretch>
            <a:fillRect/>
          </a:stretch>
        </p:blipFill>
        <p:spPr>
          <a:xfrm>
            <a:off x="6586033" y="5817490"/>
            <a:ext cx="182896" cy="182896"/>
          </a:xfrm>
          <a:prstGeom prst="rect">
            <a:avLst/>
          </a:prstGeom>
        </p:spPr>
      </p:pic>
    </p:spTree>
    <p:extLst>
      <p:ext uri="{BB962C8B-B14F-4D97-AF65-F5344CB8AC3E}">
        <p14:creationId xmlns:p14="http://schemas.microsoft.com/office/powerpoint/2010/main" val="709995854"/>
      </p:ext>
    </p:extLst>
  </p:cSld>
  <p:clrMapOvr>
    <a:masterClrMapping/>
  </p:clrMapOvr>
  <mc:AlternateContent xmlns:mc="http://schemas.openxmlformats.org/markup-compatibility/2006">
    <mc:Choice xmlns:p14="http://schemas.microsoft.com/office/powerpoint/2010/main" Requires="p14">
      <p:transition spd="slow" p14:dur="800" advClick="0" advTm="20000">
        <p:circle/>
      </p:transition>
    </mc:Choice>
    <mc:Fallback>
      <p:transition spd="slow" advClick="0" advTm="20000">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028198"/>
            <a:ext cx="12192000" cy="707886"/>
          </a:xfrm>
          <a:prstGeom prst="rect">
            <a:avLst/>
          </a:prstGeom>
          <a:noFill/>
        </p:spPr>
        <p:txBody>
          <a:bodyPr wrap="square" rtlCol="0">
            <a:spAutoFit/>
          </a:bodyPr>
          <a:lstStyle/>
          <a:p>
            <a:pPr algn="ctr"/>
            <a:r>
              <a:rPr lang="en-US" sz="4000" dirty="0" smtClean="0"/>
              <a:t>Membership Recruitment</a:t>
            </a:r>
            <a:endParaRPr lang="en-US" sz="40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800" y="113798"/>
            <a:ext cx="914400" cy="914400"/>
          </a:xfrm>
          <a:prstGeom prst="rect">
            <a:avLst/>
          </a:prstGeom>
        </p:spPr>
      </p:pic>
      <p:sp>
        <p:nvSpPr>
          <p:cNvPr id="4" name="TextBox 3"/>
          <p:cNvSpPr txBox="1"/>
          <p:nvPr/>
        </p:nvSpPr>
        <p:spPr>
          <a:xfrm>
            <a:off x="0" y="1736084"/>
            <a:ext cx="12192000" cy="4370427"/>
          </a:xfrm>
          <a:prstGeom prst="rect">
            <a:avLst/>
          </a:prstGeom>
          <a:noFill/>
        </p:spPr>
        <p:txBody>
          <a:bodyPr wrap="square" rtlCol="0">
            <a:spAutoFit/>
          </a:bodyPr>
          <a:lstStyle/>
          <a:p>
            <a:pPr lvl="1"/>
            <a:r>
              <a:rPr lang="en-US" sz="2000" b="1" dirty="0" smtClean="0">
                <a:solidFill>
                  <a:schemeClr val="bg1"/>
                </a:solidFill>
                <a:latin typeface="Times New Roman" panose="02020603050405020304" pitchFamily="18" charset="0"/>
                <a:cs typeface="Times New Roman" panose="02020603050405020304" pitchFamily="18" charset="0"/>
              </a:rPr>
              <a:t>	What is recruitment? It’s marketing, pure and simple.</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The best way to entice new members to join is through marketing ourselves.</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We have to convince prospective members that we have something they want and need.</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Councils should let people, especially families in their Parish, know what they are doing and why.</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Have Council specific literature available outlining what you have done in your Parish, community and with the State and Supreme Councils. </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Try to find a contact with your local newspaper and submit stories on what you do and what you’ve done.</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Build a website that contains information on your Council, Council activities and, most importantly, contact information.</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Use social networking such as Facebook, Twitter and your local Patch to spread the word before and after an event.</a:t>
            </a:r>
          </a:p>
          <a:p>
            <a:pPr lvl="1"/>
            <a:endParaRPr lang="en-US" sz="2000" dirty="0" smtClean="0">
              <a:solidFill>
                <a:schemeClr val="bg1"/>
              </a:solidFill>
              <a:latin typeface="Times New Roman" panose="02020603050405020304" pitchFamily="18" charset="0"/>
              <a:cs typeface="Times New Roman" panose="02020603050405020304" pitchFamily="18" charset="0"/>
            </a:endParaRPr>
          </a:p>
          <a:p>
            <a:endParaRPr lang="en-US" dirty="0">
              <a:solidFill>
                <a:schemeClr val="lt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4615" y="5570806"/>
            <a:ext cx="1676400" cy="1005840"/>
          </a:xfrm>
          <a:prstGeom prst="rect">
            <a:avLst/>
          </a:prstGeom>
        </p:spPr>
      </p:pic>
      <p:sp>
        <p:nvSpPr>
          <p:cNvPr id="7" name="Rectangle 6"/>
          <p:cNvSpPr/>
          <p:nvPr/>
        </p:nvSpPr>
        <p:spPr>
          <a:xfrm>
            <a:off x="957319" y="5798735"/>
            <a:ext cx="3545058" cy="33059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pPr algn="ctr"/>
            <a:r>
              <a:rPr lang="en-US" dirty="0" smtClean="0">
                <a:solidFill>
                  <a:schemeClr val="bg1"/>
                </a:solidFill>
              </a:rPr>
              <a:t>http:/www.yourcouncil.com</a:t>
            </a:r>
            <a:endParaRPr lang="en-US" dirty="0">
              <a:solidFill>
                <a:schemeClr val="bg1"/>
              </a:solidFill>
            </a:endParaRPr>
          </a:p>
        </p:txBody>
      </p:sp>
      <p:pic>
        <p:nvPicPr>
          <p:cNvPr id="9" name="Picture 8"/>
          <p:cNvPicPr>
            <a:picLocks noChangeAspect="1"/>
          </p:cNvPicPr>
          <p:nvPr/>
        </p:nvPicPr>
        <p:blipFill>
          <a:blip r:embed="rId4"/>
          <a:stretch>
            <a:fillRect/>
          </a:stretch>
        </p:blipFill>
        <p:spPr>
          <a:xfrm>
            <a:off x="10117015" y="202126"/>
            <a:ext cx="1371600" cy="13716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7319" y="0"/>
            <a:ext cx="1121922" cy="1737360"/>
          </a:xfrm>
          <a:prstGeom prst="rect">
            <a:avLst/>
          </a:prstGeom>
        </p:spPr>
      </p:pic>
    </p:spTree>
    <p:extLst>
      <p:ext uri="{BB962C8B-B14F-4D97-AF65-F5344CB8AC3E}">
        <p14:creationId xmlns:p14="http://schemas.microsoft.com/office/powerpoint/2010/main" val="988172170"/>
      </p:ext>
    </p:extLst>
  </p:cSld>
  <p:clrMapOvr>
    <a:masterClrMapping/>
  </p:clrMapOvr>
  <mc:AlternateContent xmlns:mc="http://schemas.openxmlformats.org/markup-compatibility/2006">
    <mc:Choice xmlns:p14="http://schemas.microsoft.com/office/powerpoint/2010/main" Requires="p14">
      <p:transition spd="slow" p14:dur="800" advTm="25000">
        <p:circle/>
      </p:transition>
    </mc:Choice>
    <mc:Fallback>
      <p:transition spd="slow" advTm="25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80">
                                          <p:stCondLst>
                                            <p:cond delay="0"/>
                                          </p:stCondLst>
                                        </p:cTn>
                                        <p:tgtEl>
                                          <p:spTgt spid="9"/>
                                        </p:tgtEl>
                                      </p:cBhvr>
                                    </p:animEffect>
                                    <p:anim calcmode="lin" valueType="num">
                                      <p:cBhvr>
                                        <p:cTn id="2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0" dur="26">
                                          <p:stCondLst>
                                            <p:cond delay="650"/>
                                          </p:stCondLst>
                                        </p:cTn>
                                        <p:tgtEl>
                                          <p:spTgt spid="9"/>
                                        </p:tgtEl>
                                      </p:cBhvr>
                                      <p:to x="100000" y="60000"/>
                                    </p:animScale>
                                    <p:animScale>
                                      <p:cBhvr>
                                        <p:cTn id="31" dur="166" decel="50000">
                                          <p:stCondLst>
                                            <p:cond delay="676"/>
                                          </p:stCondLst>
                                        </p:cTn>
                                        <p:tgtEl>
                                          <p:spTgt spid="9"/>
                                        </p:tgtEl>
                                      </p:cBhvr>
                                      <p:to x="100000" y="100000"/>
                                    </p:animScale>
                                    <p:animScale>
                                      <p:cBhvr>
                                        <p:cTn id="32" dur="26">
                                          <p:stCondLst>
                                            <p:cond delay="1312"/>
                                          </p:stCondLst>
                                        </p:cTn>
                                        <p:tgtEl>
                                          <p:spTgt spid="9"/>
                                        </p:tgtEl>
                                      </p:cBhvr>
                                      <p:to x="100000" y="80000"/>
                                    </p:animScale>
                                    <p:animScale>
                                      <p:cBhvr>
                                        <p:cTn id="33" dur="166" decel="50000">
                                          <p:stCondLst>
                                            <p:cond delay="1338"/>
                                          </p:stCondLst>
                                        </p:cTn>
                                        <p:tgtEl>
                                          <p:spTgt spid="9"/>
                                        </p:tgtEl>
                                      </p:cBhvr>
                                      <p:to x="100000" y="100000"/>
                                    </p:animScale>
                                    <p:animScale>
                                      <p:cBhvr>
                                        <p:cTn id="34" dur="26">
                                          <p:stCondLst>
                                            <p:cond delay="1642"/>
                                          </p:stCondLst>
                                        </p:cTn>
                                        <p:tgtEl>
                                          <p:spTgt spid="9"/>
                                        </p:tgtEl>
                                      </p:cBhvr>
                                      <p:to x="100000" y="90000"/>
                                    </p:animScale>
                                    <p:animScale>
                                      <p:cBhvr>
                                        <p:cTn id="35" dur="166" decel="50000">
                                          <p:stCondLst>
                                            <p:cond delay="1668"/>
                                          </p:stCondLst>
                                        </p:cTn>
                                        <p:tgtEl>
                                          <p:spTgt spid="9"/>
                                        </p:tgtEl>
                                      </p:cBhvr>
                                      <p:to x="100000" y="100000"/>
                                    </p:animScale>
                                    <p:animScale>
                                      <p:cBhvr>
                                        <p:cTn id="36" dur="26">
                                          <p:stCondLst>
                                            <p:cond delay="1808"/>
                                          </p:stCondLst>
                                        </p:cTn>
                                        <p:tgtEl>
                                          <p:spTgt spid="9"/>
                                        </p:tgtEl>
                                      </p:cBhvr>
                                      <p:to x="100000" y="95000"/>
                                    </p:animScale>
                                    <p:animScale>
                                      <p:cBhvr>
                                        <p:cTn id="37" dur="166" decel="50000">
                                          <p:stCondLst>
                                            <p:cond delay="1834"/>
                                          </p:stCondLst>
                                        </p:cTn>
                                        <p:tgtEl>
                                          <p:spTgt spid="9"/>
                                        </p:tgtEl>
                                      </p:cBhvr>
                                      <p:to x="100000" y="100000"/>
                                    </p:animScale>
                                  </p:childTnLst>
                                </p:cTn>
                              </p:par>
                            </p:childTnLst>
                          </p:cTn>
                        </p:par>
                        <p:par>
                          <p:cTn id="38" fill="hold">
                            <p:stCondLst>
                              <p:cond delay="4000"/>
                            </p:stCondLst>
                            <p:childTnLst>
                              <p:par>
                                <p:cTn id="39" presetID="26" presetClass="entr" presetSubtype="0"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down)">
                                      <p:cBhvr>
                                        <p:cTn id="41" dur="580">
                                          <p:stCondLst>
                                            <p:cond delay="0"/>
                                          </p:stCondLst>
                                        </p:cTn>
                                        <p:tgtEl>
                                          <p:spTgt spid="7"/>
                                        </p:tgtEl>
                                      </p:cBhvr>
                                    </p:animEffect>
                                    <p:anim calcmode="lin" valueType="num">
                                      <p:cBhvr>
                                        <p:cTn id="4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7" dur="26">
                                          <p:stCondLst>
                                            <p:cond delay="650"/>
                                          </p:stCondLst>
                                        </p:cTn>
                                        <p:tgtEl>
                                          <p:spTgt spid="7"/>
                                        </p:tgtEl>
                                      </p:cBhvr>
                                      <p:to x="100000" y="60000"/>
                                    </p:animScale>
                                    <p:animScale>
                                      <p:cBhvr>
                                        <p:cTn id="48" dur="166" decel="50000">
                                          <p:stCondLst>
                                            <p:cond delay="676"/>
                                          </p:stCondLst>
                                        </p:cTn>
                                        <p:tgtEl>
                                          <p:spTgt spid="7"/>
                                        </p:tgtEl>
                                      </p:cBhvr>
                                      <p:to x="100000" y="100000"/>
                                    </p:animScale>
                                    <p:animScale>
                                      <p:cBhvr>
                                        <p:cTn id="49" dur="26">
                                          <p:stCondLst>
                                            <p:cond delay="1312"/>
                                          </p:stCondLst>
                                        </p:cTn>
                                        <p:tgtEl>
                                          <p:spTgt spid="7"/>
                                        </p:tgtEl>
                                      </p:cBhvr>
                                      <p:to x="100000" y="80000"/>
                                    </p:animScale>
                                    <p:animScale>
                                      <p:cBhvr>
                                        <p:cTn id="50" dur="166" decel="50000">
                                          <p:stCondLst>
                                            <p:cond delay="1338"/>
                                          </p:stCondLst>
                                        </p:cTn>
                                        <p:tgtEl>
                                          <p:spTgt spid="7"/>
                                        </p:tgtEl>
                                      </p:cBhvr>
                                      <p:to x="100000" y="100000"/>
                                    </p:animScale>
                                    <p:animScale>
                                      <p:cBhvr>
                                        <p:cTn id="51" dur="26">
                                          <p:stCondLst>
                                            <p:cond delay="1642"/>
                                          </p:stCondLst>
                                        </p:cTn>
                                        <p:tgtEl>
                                          <p:spTgt spid="7"/>
                                        </p:tgtEl>
                                      </p:cBhvr>
                                      <p:to x="100000" y="90000"/>
                                    </p:animScale>
                                    <p:animScale>
                                      <p:cBhvr>
                                        <p:cTn id="52" dur="166" decel="50000">
                                          <p:stCondLst>
                                            <p:cond delay="1668"/>
                                          </p:stCondLst>
                                        </p:cTn>
                                        <p:tgtEl>
                                          <p:spTgt spid="7"/>
                                        </p:tgtEl>
                                      </p:cBhvr>
                                      <p:to x="100000" y="100000"/>
                                    </p:animScale>
                                    <p:animScale>
                                      <p:cBhvr>
                                        <p:cTn id="53" dur="26">
                                          <p:stCondLst>
                                            <p:cond delay="1808"/>
                                          </p:stCondLst>
                                        </p:cTn>
                                        <p:tgtEl>
                                          <p:spTgt spid="7"/>
                                        </p:tgtEl>
                                      </p:cBhvr>
                                      <p:to x="100000" y="95000"/>
                                    </p:animScale>
                                    <p:animScale>
                                      <p:cBhvr>
                                        <p:cTn id="54" dur="166" decel="50000">
                                          <p:stCondLst>
                                            <p:cond delay="1834"/>
                                          </p:stCondLst>
                                        </p:cTn>
                                        <p:tgtEl>
                                          <p:spTgt spid="7"/>
                                        </p:tgtEl>
                                      </p:cBhvr>
                                      <p:to x="100000" y="100000"/>
                                    </p:animScale>
                                  </p:childTnLst>
                                </p:cTn>
                              </p:par>
                            </p:childTnLst>
                          </p:cTn>
                        </p:par>
                        <p:par>
                          <p:cTn id="55" fill="hold">
                            <p:stCondLst>
                              <p:cond delay="6000"/>
                            </p:stCondLst>
                            <p:childTnLst>
                              <p:par>
                                <p:cTn id="56" presetID="26" presetClass="entr" presetSubtype="0" fill="hold" nodeType="after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wipe(down)">
                                      <p:cBhvr>
                                        <p:cTn id="58" dur="580">
                                          <p:stCondLst>
                                            <p:cond delay="0"/>
                                          </p:stCondLst>
                                        </p:cTn>
                                        <p:tgtEl>
                                          <p:spTgt spid="6"/>
                                        </p:tgtEl>
                                      </p:cBhvr>
                                    </p:animEffect>
                                    <p:anim calcmode="lin" valueType="num">
                                      <p:cBhvr>
                                        <p:cTn id="59"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4" dur="26">
                                          <p:stCondLst>
                                            <p:cond delay="650"/>
                                          </p:stCondLst>
                                        </p:cTn>
                                        <p:tgtEl>
                                          <p:spTgt spid="6"/>
                                        </p:tgtEl>
                                      </p:cBhvr>
                                      <p:to x="100000" y="60000"/>
                                    </p:animScale>
                                    <p:animScale>
                                      <p:cBhvr>
                                        <p:cTn id="65" dur="166" decel="50000">
                                          <p:stCondLst>
                                            <p:cond delay="676"/>
                                          </p:stCondLst>
                                        </p:cTn>
                                        <p:tgtEl>
                                          <p:spTgt spid="6"/>
                                        </p:tgtEl>
                                      </p:cBhvr>
                                      <p:to x="100000" y="100000"/>
                                    </p:animScale>
                                    <p:animScale>
                                      <p:cBhvr>
                                        <p:cTn id="66" dur="26">
                                          <p:stCondLst>
                                            <p:cond delay="1312"/>
                                          </p:stCondLst>
                                        </p:cTn>
                                        <p:tgtEl>
                                          <p:spTgt spid="6"/>
                                        </p:tgtEl>
                                      </p:cBhvr>
                                      <p:to x="100000" y="80000"/>
                                    </p:animScale>
                                    <p:animScale>
                                      <p:cBhvr>
                                        <p:cTn id="67" dur="166" decel="50000">
                                          <p:stCondLst>
                                            <p:cond delay="1338"/>
                                          </p:stCondLst>
                                        </p:cTn>
                                        <p:tgtEl>
                                          <p:spTgt spid="6"/>
                                        </p:tgtEl>
                                      </p:cBhvr>
                                      <p:to x="100000" y="100000"/>
                                    </p:animScale>
                                    <p:animScale>
                                      <p:cBhvr>
                                        <p:cTn id="68" dur="26">
                                          <p:stCondLst>
                                            <p:cond delay="1642"/>
                                          </p:stCondLst>
                                        </p:cTn>
                                        <p:tgtEl>
                                          <p:spTgt spid="6"/>
                                        </p:tgtEl>
                                      </p:cBhvr>
                                      <p:to x="100000" y="90000"/>
                                    </p:animScale>
                                    <p:animScale>
                                      <p:cBhvr>
                                        <p:cTn id="69" dur="166" decel="50000">
                                          <p:stCondLst>
                                            <p:cond delay="1668"/>
                                          </p:stCondLst>
                                        </p:cTn>
                                        <p:tgtEl>
                                          <p:spTgt spid="6"/>
                                        </p:tgtEl>
                                      </p:cBhvr>
                                      <p:to x="100000" y="100000"/>
                                    </p:animScale>
                                    <p:animScale>
                                      <p:cBhvr>
                                        <p:cTn id="70" dur="26">
                                          <p:stCondLst>
                                            <p:cond delay="1808"/>
                                          </p:stCondLst>
                                        </p:cTn>
                                        <p:tgtEl>
                                          <p:spTgt spid="6"/>
                                        </p:tgtEl>
                                      </p:cBhvr>
                                      <p:to x="100000" y="95000"/>
                                    </p:animScale>
                                    <p:animScale>
                                      <p:cBhvr>
                                        <p:cTn id="71"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09" y="-3604"/>
            <a:ext cx="1529137" cy="201168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9393" y="5238404"/>
            <a:ext cx="1794704" cy="164592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0754" y="-3604"/>
            <a:ext cx="2153163" cy="2286000"/>
          </a:xfrm>
          <a:prstGeom prst="rect">
            <a:avLst/>
          </a:prstGeom>
        </p:spPr>
      </p:pic>
      <p:sp>
        <p:nvSpPr>
          <p:cNvPr id="2" name="TextBox 1"/>
          <p:cNvSpPr txBox="1"/>
          <p:nvPr/>
        </p:nvSpPr>
        <p:spPr>
          <a:xfrm>
            <a:off x="0" y="1028198"/>
            <a:ext cx="12192000" cy="707886"/>
          </a:xfrm>
          <a:prstGeom prst="rect">
            <a:avLst/>
          </a:prstGeom>
          <a:noFill/>
        </p:spPr>
        <p:txBody>
          <a:bodyPr wrap="square" rtlCol="0">
            <a:spAutoFit/>
          </a:bodyPr>
          <a:lstStyle/>
          <a:p>
            <a:pPr algn="ctr"/>
            <a:r>
              <a:rPr lang="en-US" sz="4000" dirty="0" smtClean="0"/>
              <a:t>Membership Recruitment</a:t>
            </a:r>
            <a:endParaRPr lang="en-US" sz="4000"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8800" y="113798"/>
            <a:ext cx="914400" cy="914400"/>
          </a:xfrm>
          <a:prstGeom prst="rect">
            <a:avLst/>
          </a:prstGeom>
        </p:spPr>
      </p:pic>
      <p:sp>
        <p:nvSpPr>
          <p:cNvPr id="4" name="TextBox 3"/>
          <p:cNvSpPr txBox="1"/>
          <p:nvPr/>
        </p:nvSpPr>
        <p:spPr>
          <a:xfrm>
            <a:off x="0" y="1736084"/>
            <a:ext cx="12192000" cy="4093428"/>
          </a:xfrm>
          <a:prstGeom prst="rect">
            <a:avLst/>
          </a:prstGeom>
          <a:noFill/>
        </p:spPr>
        <p:txBody>
          <a:bodyPr wrap="square" rtlCol="0">
            <a:spAutoFit/>
          </a:bodyPr>
          <a:lstStyle/>
          <a:p>
            <a:r>
              <a:rPr lang="en-US" sz="2000" dirty="0" smtClean="0">
                <a:solidFill>
                  <a:schemeClr val="bg1"/>
                </a:solidFill>
                <a:latin typeface="Times New Roman" panose="02020603050405020304" pitchFamily="18" charset="0"/>
                <a:cs typeface="Times New Roman" panose="02020603050405020304" pitchFamily="18" charset="0"/>
              </a:rPr>
              <a:t>	</a:t>
            </a:r>
            <a:r>
              <a:rPr lang="en-US" sz="2000" b="1" dirty="0" smtClean="0">
                <a:solidFill>
                  <a:schemeClr val="bg1"/>
                </a:solidFill>
                <a:latin typeface="Times New Roman" panose="02020603050405020304" pitchFamily="18" charset="0"/>
                <a:cs typeface="Times New Roman" panose="02020603050405020304" pitchFamily="18" charset="0"/>
              </a:rPr>
              <a:t>Councils should be as visible in their Parish as possible.</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To entice men from the Parish to join you have to show them what you do to make the Parish and Community a better place.</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Ask the Pastor for permission to always keep K of C informational literature in the Church.</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Inquire about having a permanent presence in the Parish bulletin. At the very least ask that contact information be included.</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Be sure that the Pastor knows he can call on the Council for help and will receive it.</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When doing a project for the Parish or Church be sure everyone is in K of C shirts or hats and, if appropriate, have the Council banner displayed. Always have a membership table set up and manned at any event or project your Council is involved with.</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Before starting a project for the Parish, ask men who are not members if they would like to help. This is a great way for prospective members to meet members of the Council and see first hand what we do and why we do it.</a:t>
            </a:r>
            <a:r>
              <a:rPr lang="en-US" sz="2000" b="1" dirty="0">
                <a:solidFill>
                  <a:schemeClr val="bg1"/>
                </a:solidFill>
                <a:latin typeface="Times New Roman" panose="02020603050405020304" pitchFamily="18" charset="0"/>
                <a:cs typeface="Times New Roman" panose="02020603050405020304" pitchFamily="18" charset="0"/>
              </a:rPr>
              <a:t>	</a:t>
            </a:r>
            <a:endParaRPr lang="en-US" sz="2000" b="1" dirty="0" smtClean="0">
              <a:solidFill>
                <a:schemeClr val="bg1"/>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1263" y="839513"/>
            <a:ext cx="274320" cy="274320"/>
          </a:xfrm>
          <a:prstGeom prst="rect">
            <a:avLst/>
          </a:prstGeom>
        </p:spPr>
      </p:pic>
      <p:pic>
        <p:nvPicPr>
          <p:cNvPr id="9" name="Picture 8"/>
          <p:cNvPicPr>
            <a:picLocks noChangeAspect="1"/>
          </p:cNvPicPr>
          <p:nvPr/>
        </p:nvPicPr>
        <p:blipFill>
          <a:blip r:embed="rId7"/>
          <a:stretch>
            <a:fillRect/>
          </a:stretch>
        </p:blipFill>
        <p:spPr>
          <a:xfrm>
            <a:off x="8986903" y="6445950"/>
            <a:ext cx="182896" cy="182896"/>
          </a:xfrm>
          <a:prstGeom prst="rect">
            <a:avLst/>
          </a:prstGeom>
        </p:spPr>
      </p:pic>
      <p:pic>
        <p:nvPicPr>
          <p:cNvPr id="10" name="Picture 9"/>
          <p:cNvPicPr>
            <a:picLocks noChangeAspect="1"/>
          </p:cNvPicPr>
          <p:nvPr/>
        </p:nvPicPr>
        <p:blipFill>
          <a:blip r:embed="rId7"/>
          <a:stretch>
            <a:fillRect/>
          </a:stretch>
        </p:blipFill>
        <p:spPr>
          <a:xfrm>
            <a:off x="10966947" y="1296726"/>
            <a:ext cx="182896" cy="182896"/>
          </a:xfrm>
          <a:prstGeom prst="rect">
            <a:avLst/>
          </a:prstGeom>
        </p:spPr>
      </p:pic>
    </p:spTree>
    <p:extLst>
      <p:ext uri="{BB962C8B-B14F-4D97-AF65-F5344CB8AC3E}">
        <p14:creationId xmlns:p14="http://schemas.microsoft.com/office/powerpoint/2010/main" val="2004137306"/>
      </p:ext>
    </p:extLst>
  </p:cSld>
  <p:clrMapOvr>
    <a:masterClrMapping/>
  </p:clrMapOvr>
  <mc:AlternateContent xmlns:mc="http://schemas.openxmlformats.org/markup-compatibility/2006">
    <mc:Choice xmlns:p14="http://schemas.microsoft.com/office/powerpoint/2010/main" Requires="p14">
      <p:transition spd="slow" p14:dur="800" advClick="0" advTm="25000">
        <p:circle/>
      </p:transition>
    </mc:Choice>
    <mc:Fallback>
      <p:transition spd="slow" advClick="0" advTm="25000">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028198"/>
            <a:ext cx="12192000" cy="707886"/>
          </a:xfrm>
          <a:prstGeom prst="rect">
            <a:avLst/>
          </a:prstGeom>
          <a:noFill/>
        </p:spPr>
        <p:txBody>
          <a:bodyPr wrap="square" rtlCol="0">
            <a:spAutoFit/>
          </a:bodyPr>
          <a:lstStyle/>
          <a:p>
            <a:pPr algn="ctr"/>
            <a:r>
              <a:rPr lang="en-US" sz="4000" dirty="0" smtClean="0"/>
              <a:t>Membership Drives</a:t>
            </a:r>
            <a:endParaRPr lang="en-US" sz="40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800" y="113798"/>
            <a:ext cx="914400" cy="914400"/>
          </a:xfrm>
          <a:prstGeom prst="rect">
            <a:avLst/>
          </a:prstGeom>
        </p:spPr>
      </p:pic>
      <p:sp>
        <p:nvSpPr>
          <p:cNvPr id="4" name="TextBox 3"/>
          <p:cNvSpPr txBox="1"/>
          <p:nvPr/>
        </p:nvSpPr>
        <p:spPr>
          <a:xfrm>
            <a:off x="0" y="1736084"/>
            <a:ext cx="12192000" cy="5324535"/>
          </a:xfrm>
          <a:prstGeom prst="rect">
            <a:avLst/>
          </a:prstGeom>
          <a:noFill/>
        </p:spPr>
        <p:txBody>
          <a:bodyPr wrap="square" rtlCol="0">
            <a:spAutoFit/>
          </a:bodyPr>
          <a:lstStyle/>
          <a:p>
            <a:r>
              <a:rPr lang="en-US" sz="2000" dirty="0" smtClean="0">
                <a:solidFill>
                  <a:schemeClr val="bg1"/>
                </a:solidFill>
                <a:latin typeface="Times New Roman" panose="02020603050405020304" pitchFamily="18" charset="0"/>
                <a:cs typeface="Times New Roman" panose="02020603050405020304" pitchFamily="18" charset="0"/>
              </a:rPr>
              <a:t>	</a:t>
            </a:r>
            <a:r>
              <a:rPr lang="en-US" sz="2000" b="1" dirty="0" smtClean="0">
                <a:solidFill>
                  <a:schemeClr val="bg1"/>
                </a:solidFill>
                <a:latin typeface="Times New Roman" panose="02020603050405020304" pitchFamily="18" charset="0"/>
                <a:cs typeface="Times New Roman" panose="02020603050405020304" pitchFamily="18" charset="0"/>
              </a:rPr>
              <a:t>Councils should run 4 Church Membership Drives each year, one each quarter. Church drives allow 	you to reach a large audience of your best prospects for membership, Catholic men attending Mass.</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Speak to the Pastor and receive permission to hold a Church Membership Drive.</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Set a date that is acceptable to the Pastor, give yourself time to thoroughly plan for the drive.</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Order a Blitz kit from Supreme, create a Council specific brochure or brag sheet.</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Put together brochure “packets” to hand out. They should include the Council’s brochure, a couple of brochures from Supreme, a form 100 and a prospect card with contact info included.</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Be sure to have enough members to cover all the doors of the Church at all Masses.</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Arrange for someone to speak at all Masses for 3 to 5 minutes, a Council Officer, District Deputy, a member of the Membership team or your Field Agent.</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If possible arrange to have a bulletin announcement for 2 weeks before your drive, informing people that the Knights will be recruiting. Post the date, times and location on the Council website, Facebook page, Patch.com and local paper.</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Arrange for members of the 4</a:t>
            </a:r>
            <a:r>
              <a:rPr lang="en-US" sz="2000" b="1" baseline="30000" dirty="0" smtClean="0">
                <a:solidFill>
                  <a:schemeClr val="bg1"/>
                </a:solidFill>
                <a:latin typeface="Times New Roman" panose="02020603050405020304" pitchFamily="18" charset="0"/>
                <a:cs typeface="Times New Roman" panose="02020603050405020304" pitchFamily="18" charset="0"/>
              </a:rPr>
              <a:t>th</a:t>
            </a:r>
            <a:r>
              <a:rPr lang="en-US" sz="2000" b="1" dirty="0" smtClean="0">
                <a:solidFill>
                  <a:schemeClr val="bg1"/>
                </a:solidFill>
                <a:latin typeface="Times New Roman" panose="02020603050405020304" pitchFamily="18" charset="0"/>
                <a:cs typeface="Times New Roman" panose="02020603050405020304" pitchFamily="18" charset="0"/>
              </a:rPr>
              <a:t> Degree Honor Guard be present in regalia, it gets people’s attention.</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Schedule an Open House and 1</a:t>
            </a:r>
            <a:r>
              <a:rPr lang="en-US" sz="2000" b="1" baseline="30000" dirty="0" smtClean="0">
                <a:solidFill>
                  <a:schemeClr val="bg1"/>
                </a:solidFill>
                <a:latin typeface="Times New Roman" panose="02020603050405020304" pitchFamily="18" charset="0"/>
                <a:cs typeface="Times New Roman" panose="02020603050405020304" pitchFamily="18" charset="0"/>
              </a:rPr>
              <a:t>st</a:t>
            </a:r>
            <a:r>
              <a:rPr lang="en-US" sz="2000" b="1" dirty="0" smtClean="0">
                <a:solidFill>
                  <a:schemeClr val="bg1"/>
                </a:solidFill>
                <a:latin typeface="Times New Roman" panose="02020603050405020304" pitchFamily="18" charset="0"/>
                <a:cs typeface="Times New Roman" panose="02020603050405020304" pitchFamily="18" charset="0"/>
              </a:rPr>
              <a:t> Degree for the 2 weeks after the Drive.</a:t>
            </a:r>
          </a:p>
          <a:p>
            <a:pPr marL="1257300" lvl="2" indent="-342900">
              <a:buFont typeface="Wingdings" panose="05000000000000000000" pitchFamily="2" charset="2"/>
              <a:buChar char="Ø"/>
            </a:pPr>
            <a:endParaRPr lang="en-US" sz="2000" b="1" dirty="0" smtClean="0">
              <a:solidFill>
                <a:schemeClr val="bg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9227" y="113798"/>
            <a:ext cx="1791765" cy="1645920"/>
          </a:xfrm>
          <a:prstGeom prst="rect">
            <a:avLst/>
          </a:prstGeom>
        </p:spPr>
      </p:pic>
    </p:spTree>
    <p:extLst>
      <p:ext uri="{BB962C8B-B14F-4D97-AF65-F5344CB8AC3E}">
        <p14:creationId xmlns:p14="http://schemas.microsoft.com/office/powerpoint/2010/main" val="2979291774"/>
      </p:ext>
    </p:extLst>
  </p:cSld>
  <p:clrMapOvr>
    <a:masterClrMapping/>
  </p:clrMapOvr>
  <mc:AlternateContent xmlns:mc="http://schemas.openxmlformats.org/markup-compatibility/2006">
    <mc:Choice xmlns:p14="http://schemas.microsoft.com/office/powerpoint/2010/main" Requires="p14">
      <p:transition spd="slow" p14:dur="800" advTm="30000">
        <p:circle/>
      </p:transition>
    </mc:Choice>
    <mc:Fallback>
      <p:transition spd="slow" advTm="30000">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028198"/>
            <a:ext cx="12192000" cy="707886"/>
          </a:xfrm>
          <a:prstGeom prst="rect">
            <a:avLst/>
          </a:prstGeom>
          <a:noFill/>
        </p:spPr>
        <p:txBody>
          <a:bodyPr wrap="square" rtlCol="0">
            <a:spAutoFit/>
          </a:bodyPr>
          <a:lstStyle/>
          <a:p>
            <a:pPr algn="ctr"/>
            <a:r>
              <a:rPr lang="en-US" sz="4000" dirty="0" smtClean="0"/>
              <a:t>Membership Drives</a:t>
            </a:r>
            <a:endParaRPr lang="en-US" sz="40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800" y="113798"/>
            <a:ext cx="914400" cy="914400"/>
          </a:xfrm>
          <a:prstGeom prst="rect">
            <a:avLst/>
          </a:prstGeom>
        </p:spPr>
      </p:pic>
      <p:sp>
        <p:nvSpPr>
          <p:cNvPr id="4" name="TextBox 3"/>
          <p:cNvSpPr txBox="1"/>
          <p:nvPr/>
        </p:nvSpPr>
        <p:spPr>
          <a:xfrm>
            <a:off x="0" y="1736084"/>
            <a:ext cx="12192000" cy="4093428"/>
          </a:xfrm>
          <a:prstGeom prst="rect">
            <a:avLst/>
          </a:prstGeom>
          <a:noFill/>
        </p:spPr>
        <p:txBody>
          <a:bodyPr wrap="square" rtlCol="0">
            <a:spAutoFit/>
          </a:bodyPr>
          <a:lstStyle/>
          <a:p>
            <a:r>
              <a:rPr lang="en-US" sz="2000" dirty="0" smtClean="0">
                <a:solidFill>
                  <a:schemeClr val="bg1"/>
                </a:solidFill>
                <a:latin typeface="Times New Roman" panose="02020603050405020304" pitchFamily="18" charset="0"/>
                <a:cs typeface="Times New Roman" panose="02020603050405020304" pitchFamily="18" charset="0"/>
              </a:rPr>
              <a:t>	</a:t>
            </a:r>
            <a:r>
              <a:rPr lang="en-US" sz="2000" b="1" dirty="0" smtClean="0">
                <a:solidFill>
                  <a:schemeClr val="bg1"/>
                </a:solidFill>
                <a:latin typeface="Times New Roman" panose="02020603050405020304" pitchFamily="18" charset="0"/>
                <a:cs typeface="Times New Roman" panose="02020603050405020304" pitchFamily="18" charset="0"/>
              </a:rPr>
              <a:t>Once you’ve completed the preparation phase for the Church Drive you need to make sure it’s 	run correctly. You have a small window to reach people as they are dashing out to their cars.</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Make sure members are given instructions and that they know what is expected of them.</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Have a table set up with information and, if possible, a tri fold or similar board with pictures.</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Have at least one member at every door. If there are 4 doors and you cover 3, everyone is leaving by that 4</a:t>
            </a:r>
            <a:r>
              <a:rPr lang="en-US" sz="2000" b="1" baseline="30000" dirty="0" smtClean="0">
                <a:solidFill>
                  <a:schemeClr val="bg1"/>
                </a:solidFill>
                <a:latin typeface="Times New Roman" panose="02020603050405020304" pitchFamily="18" charset="0"/>
                <a:cs typeface="Times New Roman" panose="02020603050405020304" pitchFamily="18" charset="0"/>
              </a:rPr>
              <a:t>th</a:t>
            </a:r>
            <a:r>
              <a:rPr lang="en-US" sz="2000" b="1" dirty="0" smtClean="0">
                <a:solidFill>
                  <a:schemeClr val="bg1"/>
                </a:solidFill>
                <a:latin typeface="Times New Roman" panose="02020603050405020304" pitchFamily="18" charset="0"/>
                <a:cs typeface="Times New Roman" panose="02020603050405020304" pitchFamily="18" charset="0"/>
              </a:rPr>
              <a:t>. Don’t wait until the Mass is over to man the doors, you want to catch those leaving early too!</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Members should hand out the “packets” to </a:t>
            </a:r>
            <a:r>
              <a:rPr lang="en-US" sz="2000" b="1" u="sng" dirty="0" smtClean="0">
                <a:solidFill>
                  <a:schemeClr val="bg1"/>
                </a:solidFill>
                <a:latin typeface="Times New Roman" panose="02020603050405020304" pitchFamily="18" charset="0"/>
                <a:cs typeface="Times New Roman" panose="02020603050405020304" pitchFamily="18" charset="0"/>
              </a:rPr>
              <a:t>every man over 18 leaving the church</a:t>
            </a:r>
            <a:r>
              <a:rPr lang="en-US" sz="2000" b="1" dirty="0" smtClean="0">
                <a:solidFill>
                  <a:schemeClr val="bg1"/>
                </a:solidFill>
                <a:latin typeface="Times New Roman" panose="02020603050405020304" pitchFamily="18" charset="0"/>
                <a:cs typeface="Times New Roman" panose="02020603050405020304" pitchFamily="18" charset="0"/>
              </a:rPr>
              <a:t>. You go to them, don’t wait for them to come to you. If women want the info as well, no problem!</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If you can, have potential members fill out a prospect card or form 100 on the spot, that’s best.</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Members should be prepared to answer questions about the Order and your Council. They should know the location, dates and times of the Open House and 1</a:t>
            </a:r>
            <a:r>
              <a:rPr lang="en-US" sz="2000" b="1" baseline="30000" dirty="0" smtClean="0">
                <a:solidFill>
                  <a:schemeClr val="bg1"/>
                </a:solidFill>
                <a:latin typeface="Times New Roman" panose="02020603050405020304" pitchFamily="18" charset="0"/>
                <a:cs typeface="Times New Roman" panose="02020603050405020304" pitchFamily="18" charset="0"/>
              </a:rPr>
              <a:t>st</a:t>
            </a:r>
            <a:r>
              <a:rPr lang="en-US" sz="2000" b="1" dirty="0" smtClean="0">
                <a:solidFill>
                  <a:schemeClr val="bg1"/>
                </a:solidFill>
                <a:latin typeface="Times New Roman" panose="02020603050405020304" pitchFamily="18" charset="0"/>
                <a:cs typeface="Times New Roman" panose="02020603050405020304" pitchFamily="18" charset="0"/>
              </a:rPr>
              <a:t> Degree.</a:t>
            </a:r>
          </a:p>
          <a:p>
            <a:pPr marL="1257300" lvl="2" indent="-342900">
              <a:buFont typeface="Wingdings" panose="05000000000000000000" pitchFamily="2" charset="2"/>
              <a:buChar char="Ø"/>
            </a:pPr>
            <a:endParaRPr lang="en-US" sz="2000" b="1" dirty="0" smtClean="0">
              <a:solidFill>
                <a:schemeClr val="bg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935" y="113798"/>
            <a:ext cx="1791765" cy="1645920"/>
          </a:xfrm>
          <a:prstGeom prst="rect">
            <a:avLst/>
          </a:prstGeom>
        </p:spPr>
      </p:pic>
    </p:spTree>
    <p:extLst>
      <p:ext uri="{BB962C8B-B14F-4D97-AF65-F5344CB8AC3E}">
        <p14:creationId xmlns:p14="http://schemas.microsoft.com/office/powerpoint/2010/main" val="681000439"/>
      </p:ext>
    </p:extLst>
  </p:cSld>
  <p:clrMapOvr>
    <a:masterClrMapping/>
  </p:clrMapOvr>
  <mc:AlternateContent xmlns:mc="http://schemas.openxmlformats.org/markup-compatibility/2006">
    <mc:Choice xmlns:p14="http://schemas.microsoft.com/office/powerpoint/2010/main" Requires="p14">
      <p:transition spd="slow" p14:dur="800" advTm="30000">
        <p:circle/>
      </p:transition>
    </mc:Choice>
    <mc:Fallback>
      <p:transition spd="slow" advTm="30000">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028198"/>
            <a:ext cx="12192000" cy="707886"/>
          </a:xfrm>
          <a:prstGeom prst="rect">
            <a:avLst/>
          </a:prstGeom>
          <a:noFill/>
        </p:spPr>
        <p:txBody>
          <a:bodyPr wrap="square" rtlCol="0">
            <a:spAutoFit/>
          </a:bodyPr>
          <a:lstStyle/>
          <a:p>
            <a:pPr algn="ctr"/>
            <a:r>
              <a:rPr lang="en-US" sz="4000" dirty="0" smtClean="0"/>
              <a:t>Membership Open House</a:t>
            </a:r>
            <a:endParaRPr lang="en-US" sz="40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800" y="113798"/>
            <a:ext cx="914400" cy="914400"/>
          </a:xfrm>
          <a:prstGeom prst="rect">
            <a:avLst/>
          </a:prstGeom>
        </p:spPr>
      </p:pic>
      <p:sp>
        <p:nvSpPr>
          <p:cNvPr id="4" name="TextBox 3"/>
          <p:cNvSpPr txBox="1"/>
          <p:nvPr/>
        </p:nvSpPr>
        <p:spPr>
          <a:xfrm>
            <a:off x="0" y="1736084"/>
            <a:ext cx="12192000" cy="3785652"/>
          </a:xfrm>
          <a:prstGeom prst="rect">
            <a:avLst/>
          </a:prstGeom>
          <a:noFill/>
        </p:spPr>
        <p:txBody>
          <a:bodyPr wrap="square" rtlCol="0">
            <a:spAutoFit/>
          </a:bodyPr>
          <a:lstStyle/>
          <a:p>
            <a:r>
              <a:rPr lang="en-US" sz="2000" dirty="0" smtClean="0">
                <a:solidFill>
                  <a:schemeClr val="bg1"/>
                </a:solidFill>
                <a:latin typeface="Times New Roman" panose="02020603050405020304" pitchFamily="18" charset="0"/>
                <a:cs typeface="Times New Roman" panose="02020603050405020304" pitchFamily="18" charset="0"/>
              </a:rPr>
              <a:t>	</a:t>
            </a:r>
            <a:r>
              <a:rPr lang="en-US" sz="2000" b="1" dirty="0" smtClean="0">
                <a:solidFill>
                  <a:schemeClr val="bg1"/>
                </a:solidFill>
                <a:latin typeface="Times New Roman" panose="02020603050405020304" pitchFamily="18" charset="0"/>
                <a:cs typeface="Times New Roman" panose="02020603050405020304" pitchFamily="18" charset="0"/>
              </a:rPr>
              <a:t>Once you’ve completed the Drive you need to follow up</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smtClean="0">
                <a:solidFill>
                  <a:schemeClr val="bg1"/>
                </a:solidFill>
                <a:latin typeface="Times New Roman" panose="02020603050405020304" pitchFamily="18" charset="0"/>
                <a:cs typeface="Times New Roman" panose="02020603050405020304" pitchFamily="18" charset="0"/>
              </a:rPr>
              <a:t>and hold an Open House.</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Contact any prospects that you have contact information for.</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Plan your Open House. Name a coordinator to make sure the Open House runs smoothly.</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Ask the Pastor to advertise the date, time and location of the Open House in the bulletin.</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Invite not only prospective members but their wives and children too.</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Invite the Pastor to speak at the Open House.</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Invite the Field Agent to speak as well.</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Plan to show some of the short videos from Supreme, either on a screen or large TV.</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Serve refreshments.</a:t>
            </a:r>
          </a:p>
          <a:p>
            <a:pPr marL="1257300" lvl="2" indent="-342900">
              <a:buFont typeface="Wingdings" panose="05000000000000000000" pitchFamily="2" charset="2"/>
              <a:buChar char="Ø"/>
            </a:pPr>
            <a:r>
              <a:rPr lang="en-US" sz="2000" b="1" dirty="0" smtClean="0">
                <a:solidFill>
                  <a:schemeClr val="bg1"/>
                </a:solidFill>
                <a:latin typeface="Times New Roman" panose="02020603050405020304" pitchFamily="18" charset="0"/>
                <a:cs typeface="Times New Roman" panose="02020603050405020304" pitchFamily="18" charset="0"/>
              </a:rPr>
              <a:t>Have an Officer, District Deputy or Membership Team member speak on what your Council and the Order as a whole have to offer to the prospects and their families.</a:t>
            </a:r>
          </a:p>
          <a:p>
            <a:pPr marL="1257300" lvl="2" indent="-342900">
              <a:buFont typeface="Wingdings" panose="05000000000000000000" pitchFamily="2" charset="2"/>
              <a:buChar char="Ø"/>
            </a:pPr>
            <a:endParaRPr lang="en-US" sz="2000" b="1" dirty="0" smtClean="0">
              <a:solidFill>
                <a:schemeClr val="bg1"/>
              </a:solidFill>
              <a:latin typeface="Times New Roman" panose="02020603050405020304" pitchFamily="18" charset="0"/>
              <a:cs typeface="Times New Roman" panose="02020603050405020304" pitchFamily="18" charset="0"/>
            </a:endParaRPr>
          </a:p>
        </p:txBody>
      </p:sp>
      <p:sp>
        <p:nvSpPr>
          <p:cNvPr id="12" name="Oval Callout 11"/>
          <p:cNvSpPr/>
          <p:nvPr/>
        </p:nvSpPr>
        <p:spPr>
          <a:xfrm>
            <a:off x="3191082" y="5143611"/>
            <a:ext cx="2620655" cy="1006388"/>
          </a:xfrm>
          <a:prstGeom prst="wedgeEllipseCallout">
            <a:avLst>
              <a:gd name="adj1" fmla="val -84582"/>
              <a:gd name="adj2" fmla="val -285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We want you and your family to help us to make the world a better place!</a:t>
            </a:r>
            <a:endParaRPr lang="en-US" sz="12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3172" y="5233908"/>
            <a:ext cx="921428" cy="192024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8637" y="5132342"/>
            <a:ext cx="2227167" cy="1645920"/>
          </a:xfrm>
          <a:prstGeom prst="rect">
            <a:avLst/>
          </a:prstGeom>
        </p:spPr>
      </p:pic>
      <p:sp>
        <p:nvSpPr>
          <p:cNvPr id="10" name="TextBox 9"/>
          <p:cNvSpPr txBox="1"/>
          <p:nvPr/>
        </p:nvSpPr>
        <p:spPr>
          <a:xfrm>
            <a:off x="8628637" y="5255389"/>
            <a:ext cx="1679145" cy="492443"/>
          </a:xfrm>
          <a:prstGeom prst="rect">
            <a:avLst/>
          </a:prstGeom>
          <a:noFill/>
        </p:spPr>
        <p:txBody>
          <a:bodyPr wrap="square" rtlCol="0">
            <a:spAutoFit/>
          </a:bodyPr>
          <a:lstStyle/>
          <a:p>
            <a:pPr algn="ctr"/>
            <a:r>
              <a:rPr lang="en-US" sz="1000" b="1" dirty="0" smtClean="0">
                <a:solidFill>
                  <a:schemeClr val="bg1"/>
                </a:solidFill>
              </a:rPr>
              <a:t>Knights of Columbus</a:t>
            </a:r>
          </a:p>
          <a:p>
            <a:pPr algn="ctr"/>
            <a:endParaRPr lang="en-US" sz="800" dirty="0">
              <a:solidFill>
                <a:schemeClr val="bg1"/>
              </a:solidFill>
            </a:endParaRPr>
          </a:p>
          <a:p>
            <a:pPr algn="ctr"/>
            <a:endParaRPr lang="en-US" sz="800" dirty="0">
              <a:solidFill>
                <a:schemeClr val="bg1"/>
              </a:solidFill>
            </a:endParaRPr>
          </a:p>
        </p:txBody>
      </p:sp>
      <p:pic>
        <p:nvPicPr>
          <p:cNvPr id="11" name="Picture 10"/>
          <p:cNvPicPr>
            <a:picLocks noChangeAspect="1"/>
          </p:cNvPicPr>
          <p:nvPr/>
        </p:nvPicPr>
        <p:blipFill>
          <a:blip r:embed="rId5"/>
          <a:stretch>
            <a:fillRect/>
          </a:stretch>
        </p:blipFill>
        <p:spPr>
          <a:xfrm>
            <a:off x="9245119" y="5468580"/>
            <a:ext cx="365760" cy="365760"/>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10879" y="113798"/>
            <a:ext cx="2117061" cy="1645920"/>
          </a:xfrm>
          <a:prstGeom prst="rect">
            <a:avLst/>
          </a:prstGeom>
        </p:spPr>
      </p:pic>
      <p:pic>
        <p:nvPicPr>
          <p:cNvPr id="15" name="Picture 14"/>
          <p:cNvPicPr>
            <a:picLocks noChangeAspect="1"/>
          </p:cNvPicPr>
          <p:nvPr/>
        </p:nvPicPr>
        <p:blipFill>
          <a:blip r:embed="rId5"/>
          <a:stretch>
            <a:fillRect/>
          </a:stretch>
        </p:blipFill>
        <p:spPr>
          <a:xfrm>
            <a:off x="10440809" y="479558"/>
            <a:ext cx="457200" cy="457200"/>
          </a:xfrm>
          <a:prstGeom prst="rect">
            <a:avLst/>
          </a:prstGeom>
        </p:spPr>
      </p:pic>
      <p:sp>
        <p:nvSpPr>
          <p:cNvPr id="16" name="TextBox 15"/>
          <p:cNvSpPr txBox="1"/>
          <p:nvPr/>
        </p:nvSpPr>
        <p:spPr>
          <a:xfrm>
            <a:off x="9610879" y="905192"/>
            <a:ext cx="2117061" cy="900246"/>
          </a:xfrm>
          <a:prstGeom prst="rect">
            <a:avLst/>
          </a:prstGeom>
          <a:noFill/>
        </p:spPr>
        <p:txBody>
          <a:bodyPr wrap="square" rtlCol="0">
            <a:spAutoFit/>
          </a:bodyPr>
          <a:lstStyle/>
          <a:p>
            <a:pPr algn="ctr"/>
            <a:r>
              <a:rPr lang="en-US" sz="1050" b="1" dirty="0" smtClean="0">
                <a:solidFill>
                  <a:schemeClr val="bg1"/>
                </a:solidFill>
              </a:rPr>
              <a:t>Council #1078</a:t>
            </a:r>
          </a:p>
          <a:p>
            <a:pPr algn="ctr"/>
            <a:r>
              <a:rPr lang="en-US" sz="1050" b="1" dirty="0" smtClean="0">
                <a:solidFill>
                  <a:schemeClr val="bg1"/>
                </a:solidFill>
              </a:rPr>
              <a:t>July 1, 2015</a:t>
            </a:r>
          </a:p>
          <a:p>
            <a:pPr algn="ctr"/>
            <a:r>
              <a:rPr lang="en-US" sz="1050" b="1" dirty="0" smtClean="0">
                <a:solidFill>
                  <a:schemeClr val="bg1"/>
                </a:solidFill>
              </a:rPr>
              <a:t>7:00 pm</a:t>
            </a:r>
          </a:p>
          <a:p>
            <a:pPr algn="ctr"/>
            <a:r>
              <a:rPr lang="en-US" sz="1050" b="1" dirty="0" smtClean="0">
                <a:solidFill>
                  <a:schemeClr val="bg1"/>
                </a:solidFill>
              </a:rPr>
              <a:t>All Catholic men and their families are welcome</a:t>
            </a:r>
            <a:endParaRPr lang="en-US" sz="1050" b="1" dirty="0">
              <a:solidFill>
                <a:schemeClr val="bg1"/>
              </a:solidFill>
            </a:endParaRPr>
          </a:p>
        </p:txBody>
      </p:sp>
    </p:spTree>
    <p:extLst>
      <p:ext uri="{BB962C8B-B14F-4D97-AF65-F5344CB8AC3E}">
        <p14:creationId xmlns:p14="http://schemas.microsoft.com/office/powerpoint/2010/main" val="2984085140"/>
      </p:ext>
    </p:extLst>
  </p:cSld>
  <p:clrMapOvr>
    <a:masterClrMapping/>
  </p:clrMapOvr>
  <mc:AlternateContent xmlns:mc="http://schemas.openxmlformats.org/markup-compatibility/2006">
    <mc:Choice xmlns:p14="http://schemas.microsoft.com/office/powerpoint/2010/main" Requires="p14">
      <p:transition spd="slow" p14:dur="800" advTm="25000">
        <p:circle/>
      </p:transition>
    </mc:Choice>
    <mc:Fallback>
      <p:transition spd="slow" advTm="25000">
        <p:circle/>
      </p:transition>
    </mc:Fallback>
  </mc:AlternateContent>
  <p:timing>
    <p:tnLst>
      <p:par>
        <p:cTn id="1" dur="indefinite" restart="never" nodeType="tmRoot"/>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14043</TotalTime>
  <Words>602</Words>
  <Application>Microsoft Office PowerPoint</Application>
  <PresentationFormat>Widescreen</PresentationFormat>
  <Paragraphs>220</Paragraphs>
  <Slides>30</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BRADDON</vt:lpstr>
      <vt:lpstr>Century Gothic</vt:lpstr>
      <vt:lpstr>Footlight MT Light</vt:lpstr>
      <vt:lpstr>Times New Roman</vt:lpstr>
      <vt:lpstr>Trump Mediaeval</vt:lpstr>
      <vt:lpstr>Wingdings</vt:lpstr>
      <vt:lpstr>Wingdings 3</vt:lpstr>
      <vt:lpstr>Slice</vt:lpstr>
      <vt:lpstr>Massachusetts  Knights of Columbus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Massachusetts Knights of Columbus</dc:title>
  <dc:creator>Patrick Curley</dc:creator>
  <cp:lastModifiedBy>Patrick Curley</cp:lastModifiedBy>
  <cp:revision>113</cp:revision>
  <cp:lastPrinted>2015-05-27T13:59:44Z</cp:lastPrinted>
  <dcterms:created xsi:type="dcterms:W3CDTF">2015-05-23T21:23:19Z</dcterms:created>
  <dcterms:modified xsi:type="dcterms:W3CDTF">2015-07-02T03:10:43Z</dcterms:modified>
</cp:coreProperties>
</file>